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6" r:id="rId1"/>
  </p:sldMasterIdLst>
  <p:sldIdLst>
    <p:sldId id="265" r:id="rId2"/>
    <p:sldId id="311" r:id="rId3"/>
    <p:sldId id="263" r:id="rId4"/>
    <p:sldId id="259" r:id="rId5"/>
    <p:sldId id="260" r:id="rId6"/>
    <p:sldId id="262" r:id="rId7"/>
    <p:sldId id="261" r:id="rId8"/>
    <p:sldId id="266" r:id="rId9"/>
    <p:sldId id="280" r:id="rId10"/>
    <p:sldId id="279" r:id="rId11"/>
    <p:sldId id="281" r:id="rId12"/>
    <p:sldId id="267" r:id="rId13"/>
    <p:sldId id="268" r:id="rId14"/>
    <p:sldId id="282" r:id="rId15"/>
    <p:sldId id="288" r:id="rId16"/>
    <p:sldId id="296" r:id="rId17"/>
    <p:sldId id="297" r:id="rId18"/>
    <p:sldId id="284" r:id="rId19"/>
    <p:sldId id="286" r:id="rId20"/>
    <p:sldId id="285" r:id="rId21"/>
    <p:sldId id="298" r:id="rId22"/>
    <p:sldId id="299" r:id="rId23"/>
    <p:sldId id="289" r:id="rId24"/>
    <p:sldId id="271" r:id="rId25"/>
    <p:sldId id="302" r:id="rId26"/>
    <p:sldId id="310" r:id="rId27"/>
    <p:sldId id="291" r:id="rId28"/>
    <p:sldId id="300" r:id="rId29"/>
    <p:sldId id="301" r:id="rId30"/>
    <p:sldId id="303" r:id="rId31"/>
    <p:sldId id="294" r:id="rId32"/>
    <p:sldId id="304" r:id="rId33"/>
    <p:sldId id="305" r:id="rId34"/>
    <p:sldId id="306" r:id="rId35"/>
    <p:sldId id="308" r:id="rId36"/>
    <p:sldId id="309" r:id="rId37"/>
    <p:sldId id="312" r:id="rId38"/>
    <p:sldId id="307" r:id="rId39"/>
    <p:sldId id="270" r:id="rId40"/>
    <p:sldId id="313" r:id="rId41"/>
    <p:sldId id="290" r:id="rId4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aveen Chinnachamy" initials="NC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979" autoAdjust="0"/>
    <p:restoredTop sz="94660"/>
  </p:normalViewPr>
  <p:slideViewPr>
    <p:cSldViewPr snapToGrid="0">
      <p:cViewPr varScale="1">
        <p:scale>
          <a:sx n="85" d="100"/>
          <a:sy n="85" d="100"/>
        </p:scale>
        <p:origin x="821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commentAuthors" Target="commentAuthors.xml"/><Relationship Id="rId48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aveen Chinnachamy" userId="3b756a4d4a68d23a" providerId="LiveId" clId="{7D1991BE-CBD9-4916-B950-84032012875A}"/>
    <pc:docChg chg="custSel modSld">
      <pc:chgData name="Naveen Chinnachamy" userId="3b756a4d4a68d23a" providerId="LiveId" clId="{7D1991BE-CBD9-4916-B950-84032012875A}" dt="2021-12-16T15:04:19.540" v="96"/>
      <pc:docMkLst>
        <pc:docMk/>
      </pc:docMkLst>
      <pc:sldChg chg="addSp delSp modSp mod">
        <pc:chgData name="Naveen Chinnachamy" userId="3b756a4d4a68d23a" providerId="LiveId" clId="{7D1991BE-CBD9-4916-B950-84032012875A}" dt="2021-12-16T14:49:12.086" v="11" actId="1076"/>
        <pc:sldMkLst>
          <pc:docMk/>
          <pc:sldMk cId="2862174747" sldId="280"/>
        </pc:sldMkLst>
        <pc:picChg chg="del">
          <ac:chgData name="Naveen Chinnachamy" userId="3b756a4d4a68d23a" providerId="LiveId" clId="{7D1991BE-CBD9-4916-B950-84032012875A}" dt="2021-12-16T14:48:27.137" v="0" actId="478"/>
          <ac:picMkLst>
            <pc:docMk/>
            <pc:sldMk cId="2862174747" sldId="280"/>
            <ac:picMk id="4" creationId="{5EA17147-2B9F-4B31-B0C7-D81B2703A0B9}"/>
          </ac:picMkLst>
        </pc:picChg>
        <pc:picChg chg="add mod modCrop">
          <ac:chgData name="Naveen Chinnachamy" userId="3b756a4d4a68d23a" providerId="LiveId" clId="{7D1991BE-CBD9-4916-B950-84032012875A}" dt="2021-12-16T14:49:12.086" v="11" actId="1076"/>
          <ac:picMkLst>
            <pc:docMk/>
            <pc:sldMk cId="2862174747" sldId="280"/>
            <ac:picMk id="5" creationId="{198501C4-601A-48D1-9057-5EE90AC77C45}"/>
          </ac:picMkLst>
        </pc:picChg>
      </pc:sldChg>
      <pc:sldChg chg="modSp mod">
        <pc:chgData name="Naveen Chinnachamy" userId="3b756a4d4a68d23a" providerId="LiveId" clId="{7D1991BE-CBD9-4916-B950-84032012875A}" dt="2021-12-16T15:01:50.001" v="15" actId="20577"/>
        <pc:sldMkLst>
          <pc:docMk/>
          <pc:sldMk cId="475432750" sldId="284"/>
        </pc:sldMkLst>
        <pc:spChg chg="mod">
          <ac:chgData name="Naveen Chinnachamy" userId="3b756a4d4a68d23a" providerId="LiveId" clId="{7D1991BE-CBD9-4916-B950-84032012875A}" dt="2021-12-16T15:01:50.001" v="15" actId="20577"/>
          <ac:spMkLst>
            <pc:docMk/>
            <pc:sldMk cId="475432750" sldId="284"/>
            <ac:spMk id="8" creationId="{EC134DA7-B160-4FA4-A2CA-119AFA70B5AE}"/>
          </ac:spMkLst>
        </pc:spChg>
      </pc:sldChg>
      <pc:sldChg chg="modSp mod">
        <pc:chgData name="Naveen Chinnachamy" userId="3b756a4d4a68d23a" providerId="LiveId" clId="{7D1991BE-CBD9-4916-B950-84032012875A}" dt="2021-12-16T15:02:02.097" v="32" actId="20577"/>
        <pc:sldMkLst>
          <pc:docMk/>
          <pc:sldMk cId="4091436225" sldId="299"/>
        </pc:sldMkLst>
        <pc:spChg chg="mod">
          <ac:chgData name="Naveen Chinnachamy" userId="3b756a4d4a68d23a" providerId="LiveId" clId="{7D1991BE-CBD9-4916-B950-84032012875A}" dt="2021-12-16T15:02:02.097" v="32" actId="20577"/>
          <ac:spMkLst>
            <pc:docMk/>
            <pc:sldMk cId="4091436225" sldId="299"/>
            <ac:spMk id="3" creationId="{A523BA2F-D139-423A-AAE8-823EF5AE503B}"/>
          </ac:spMkLst>
        </pc:spChg>
      </pc:sldChg>
      <pc:sldChg chg="modSp mod">
        <pc:chgData name="Naveen Chinnachamy" userId="3b756a4d4a68d23a" providerId="LiveId" clId="{7D1991BE-CBD9-4916-B950-84032012875A}" dt="2021-12-16T15:04:19.540" v="96"/>
        <pc:sldMkLst>
          <pc:docMk/>
          <pc:sldMk cId="2591593367" sldId="301"/>
        </pc:sldMkLst>
        <pc:spChg chg="mod">
          <ac:chgData name="Naveen Chinnachamy" userId="3b756a4d4a68d23a" providerId="LiveId" clId="{7D1991BE-CBD9-4916-B950-84032012875A}" dt="2021-12-16T15:04:19.540" v="96"/>
          <ac:spMkLst>
            <pc:docMk/>
            <pc:sldMk cId="2591593367" sldId="301"/>
            <ac:spMk id="9" creationId="{EB43BD23-33D6-4FCF-A403-73B1E2BC2900}"/>
          </ac:spMkLst>
        </pc:spChg>
      </pc:sldChg>
      <pc:sldChg chg="modSp mod">
        <pc:chgData name="Naveen Chinnachamy" userId="3b756a4d4a68d23a" providerId="LiveId" clId="{7D1991BE-CBD9-4916-B950-84032012875A}" dt="2021-12-16T15:04:05.226" v="64"/>
        <pc:sldMkLst>
          <pc:docMk/>
          <pc:sldMk cId="643219938" sldId="302"/>
        </pc:sldMkLst>
        <pc:spChg chg="mod">
          <ac:chgData name="Naveen Chinnachamy" userId="3b756a4d4a68d23a" providerId="LiveId" clId="{7D1991BE-CBD9-4916-B950-84032012875A}" dt="2021-12-16T15:04:05.226" v="64"/>
          <ac:spMkLst>
            <pc:docMk/>
            <pc:sldMk cId="643219938" sldId="302"/>
            <ac:spMk id="3" creationId="{F0241539-A278-441D-B643-415671196079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부제목 2"/>
          <p:cNvSpPr>
            <a:spLocks noGrp="1"/>
          </p:cNvSpPr>
          <p:nvPr>
            <p:ph type="subTitle" idx="1" hasCustomPrompt="1"/>
          </p:nvPr>
        </p:nvSpPr>
        <p:spPr>
          <a:xfrm>
            <a:off x="5423925" y="3789040"/>
            <a:ext cx="6384032" cy="576064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1200" kern="1200" baseline="0" dirty="0">
                <a:solidFill>
                  <a:srgbClr val="FF8500"/>
                </a:solidFill>
                <a:effectLst/>
                <a:latin typeface="+mj-lt"/>
                <a:ea typeface="맑은 고딕" panose="020B0503020000020004" pitchFamily="50" charset="-127"/>
                <a:cs typeface="+mj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F301184E-EA9E-4F22-8230-85AC7CEF736B}" type="datetimeFigureOut">
              <a:rPr lang="en-IN" smtClean="0"/>
              <a:t>25-03-2025</a:t>
            </a:fld>
            <a:endParaRPr lang="en-IN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en-IN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8C7B0A3C-5120-4669-BE87-3B24276CD456}" type="slidenum">
              <a:rPr lang="en-IN" smtClean="0"/>
              <a:t>‹#›</a:t>
            </a:fld>
            <a:endParaRPr lang="en-IN"/>
          </a:p>
        </p:txBody>
      </p:sp>
      <p:sp>
        <p:nvSpPr>
          <p:cNvPr id="9" name="제목 1"/>
          <p:cNvSpPr>
            <a:spLocks noGrp="1"/>
          </p:cNvSpPr>
          <p:nvPr>
            <p:ph type="ctrTitle" hasCustomPrompt="1"/>
          </p:nvPr>
        </p:nvSpPr>
        <p:spPr>
          <a:xfrm>
            <a:off x="4367808" y="4373342"/>
            <a:ext cx="7440149" cy="1719954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rgbClr val="E6E6E6"/>
                </a:solidFill>
                <a:effectLst/>
                <a:latin typeface="+mj-lt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dirty="0" err="1"/>
              <a:t>제목을입력하시오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860057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1184E-EA9E-4F22-8230-85AC7CEF736B}" type="datetimeFigureOut">
              <a:rPr lang="en-IN" smtClean="0"/>
              <a:t>25-03-2025</a:t>
            </a:fld>
            <a:endParaRPr lang="en-IN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B0A3C-5120-4669-BE87-3B24276CD45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53026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1184E-EA9E-4F22-8230-85AC7CEF736B}" type="datetimeFigureOut">
              <a:rPr lang="en-IN" smtClean="0"/>
              <a:t>25-03-2025</a:t>
            </a:fld>
            <a:endParaRPr lang="en-IN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B0A3C-5120-4669-BE87-3B24276CD45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891326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86954"/>
            <a:ext cx="10972800" cy="796908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3500" b="1" kern="1200" baseline="0" dirty="0">
                <a:solidFill>
                  <a:srgbClr val="E97503"/>
                </a:solidFill>
                <a:effectLst/>
                <a:latin typeface="+mj-lt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US" altLang="ko-KR"/>
              <a:t>Click to edit Master title style</a:t>
            </a:r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F301184E-EA9E-4F22-8230-85AC7CEF736B}" type="datetimeFigureOut">
              <a:rPr lang="en-IN" smtClean="0"/>
              <a:t>25-03-2025</a:t>
            </a:fld>
            <a:endParaRPr lang="en-IN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en-IN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8C7B0A3C-5120-4669-BE87-3B24276CD456}" type="slidenum">
              <a:rPr lang="en-IN" smtClean="0"/>
              <a:t>‹#›</a:t>
            </a:fld>
            <a:endParaRPr lang="en-IN"/>
          </a:p>
        </p:txBody>
      </p:sp>
      <p:sp>
        <p:nvSpPr>
          <p:cNvPr id="6" name="내용 개체 틀 2"/>
          <p:cNvSpPr>
            <a:spLocks noGrp="1"/>
          </p:cNvSpPr>
          <p:nvPr>
            <p:ph idx="1" hasCustomPrompt="1"/>
          </p:nvPr>
        </p:nvSpPr>
        <p:spPr>
          <a:xfrm>
            <a:off x="609600" y="1268760"/>
            <a:ext cx="10972800" cy="5112568"/>
          </a:xfrm>
        </p:spPr>
        <p:txBody>
          <a:bodyPr>
            <a:normAutofit/>
          </a:bodyPr>
          <a:lstStyle>
            <a:lvl1pPr algn="l">
              <a:buNone/>
              <a:defRPr sz="2000" b="0" i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맑은 고딕" panose="020B0503020000020004" pitchFamily="50" charset="-127"/>
              </a:defRPr>
            </a:lvl1pPr>
            <a:lvl2pPr algn="l">
              <a:buNone/>
              <a:defRPr sz="2500" baseline="0">
                <a:solidFill>
                  <a:schemeClr val="tx1"/>
                </a:solidFill>
                <a:latin typeface="Noto Sans" panose="020B0502040504020204" pitchFamily="34" charset="0"/>
                <a:ea typeface="맑은 고딕" panose="020B0503020000020004" pitchFamily="50" charset="-127"/>
              </a:defRPr>
            </a:lvl2pPr>
            <a:lvl3pPr algn="l">
              <a:buNone/>
              <a:defRPr sz="2500" baseline="0">
                <a:solidFill>
                  <a:schemeClr val="tx1"/>
                </a:solidFill>
                <a:latin typeface="Noto Sans" panose="020B0502040504020204" pitchFamily="34" charset="0"/>
                <a:ea typeface="맑은 고딕" panose="020B0503020000020004" pitchFamily="50" charset="-127"/>
              </a:defRPr>
            </a:lvl3pPr>
            <a:lvl4pPr algn="l">
              <a:buNone/>
              <a:defRPr sz="2500" baseline="0">
                <a:solidFill>
                  <a:schemeClr val="tx1"/>
                </a:solidFill>
                <a:latin typeface="Noto Sans" panose="020B0502040504020204" pitchFamily="34" charset="0"/>
                <a:ea typeface="맑은 고딕" panose="020B0503020000020004" pitchFamily="50" charset="-127"/>
              </a:defRPr>
            </a:lvl4pPr>
            <a:lvl5pPr algn="l">
              <a:buNone/>
              <a:defRPr sz="2500" baseline="0">
                <a:solidFill>
                  <a:schemeClr val="tx1"/>
                </a:solidFill>
                <a:latin typeface="Noto Sans" panose="020B0502040504020204" pitchFamily="34" charset="0"/>
                <a:ea typeface="맑은 고딕" panose="020B0503020000020004" pitchFamily="50" charset="-127"/>
              </a:defRPr>
            </a:lvl5pPr>
          </a:lstStyle>
          <a:p>
            <a:pPr lvl="0"/>
            <a:r>
              <a:rPr lang="en-US" altLang="ko-KR" dirty="0"/>
              <a:t>Replace with your own text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938175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" y="6500835"/>
            <a:ext cx="2844800" cy="220641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F301184E-EA9E-4F22-8230-85AC7CEF736B}" type="datetimeFigureOut">
              <a:rPr lang="en-IN" smtClean="0"/>
              <a:t>25-03-2025</a:t>
            </a:fld>
            <a:endParaRPr lang="en-IN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5600" y="6500835"/>
            <a:ext cx="3860800" cy="220641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en-IN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7600" y="6500835"/>
            <a:ext cx="2844800" cy="220641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8C7B0A3C-5120-4669-BE87-3B24276CD456}" type="slidenum">
              <a:rPr lang="en-IN" smtClean="0"/>
              <a:t>‹#›</a:t>
            </a:fld>
            <a:endParaRPr lang="en-IN"/>
          </a:p>
        </p:txBody>
      </p:sp>
      <p:sp>
        <p:nvSpPr>
          <p:cNvPr id="14" name="제목 1"/>
          <p:cNvSpPr>
            <a:spLocks noGrp="1"/>
          </p:cNvSpPr>
          <p:nvPr>
            <p:ph type="title"/>
          </p:nvPr>
        </p:nvSpPr>
        <p:spPr>
          <a:xfrm>
            <a:off x="609600" y="86954"/>
            <a:ext cx="10972800" cy="796908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3500" b="1" kern="1200" baseline="0" dirty="0">
                <a:solidFill>
                  <a:schemeClr val="bg1"/>
                </a:solidFill>
                <a:effectLst/>
                <a:latin typeface="+mj-lt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US" altLang="ko-KR"/>
              <a:t>Click to edit Master title style</a:t>
            </a:r>
            <a:endParaRPr lang="ko-KR" altLang="en-US" dirty="0"/>
          </a:p>
        </p:txBody>
      </p:sp>
      <p:sp>
        <p:nvSpPr>
          <p:cNvPr id="15" name="내용 개체 틀 2"/>
          <p:cNvSpPr>
            <a:spLocks noGrp="1"/>
          </p:cNvSpPr>
          <p:nvPr>
            <p:ph idx="1" hasCustomPrompt="1"/>
          </p:nvPr>
        </p:nvSpPr>
        <p:spPr>
          <a:xfrm>
            <a:off x="609600" y="1268760"/>
            <a:ext cx="10972800" cy="5112568"/>
          </a:xfrm>
        </p:spPr>
        <p:txBody>
          <a:bodyPr>
            <a:normAutofit/>
          </a:bodyPr>
          <a:lstStyle>
            <a:lvl1pPr algn="l">
              <a:buNone/>
              <a:defRPr sz="20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anose="020B0503020000020004" pitchFamily="50" charset="-127"/>
              </a:defRPr>
            </a:lvl1pPr>
            <a:lvl2pPr algn="l">
              <a:buNone/>
              <a:defRPr sz="2500" baseline="0">
                <a:solidFill>
                  <a:schemeClr val="tx1"/>
                </a:solidFill>
                <a:latin typeface="Noto Sans" panose="020B0502040504020204" pitchFamily="34" charset="0"/>
                <a:ea typeface="맑은 고딕" panose="020B0503020000020004" pitchFamily="50" charset="-127"/>
              </a:defRPr>
            </a:lvl2pPr>
            <a:lvl3pPr algn="l">
              <a:buNone/>
              <a:defRPr sz="2500" baseline="0">
                <a:solidFill>
                  <a:schemeClr val="tx1"/>
                </a:solidFill>
                <a:latin typeface="Noto Sans" panose="020B0502040504020204" pitchFamily="34" charset="0"/>
                <a:ea typeface="맑은 고딕" panose="020B0503020000020004" pitchFamily="50" charset="-127"/>
              </a:defRPr>
            </a:lvl3pPr>
            <a:lvl4pPr algn="l">
              <a:buNone/>
              <a:defRPr sz="2500" baseline="0">
                <a:solidFill>
                  <a:schemeClr val="tx1"/>
                </a:solidFill>
                <a:latin typeface="Noto Sans" panose="020B0502040504020204" pitchFamily="34" charset="0"/>
                <a:ea typeface="맑은 고딕" panose="020B0503020000020004" pitchFamily="50" charset="-127"/>
              </a:defRPr>
            </a:lvl4pPr>
            <a:lvl5pPr algn="l">
              <a:buNone/>
              <a:defRPr sz="2500" baseline="0">
                <a:solidFill>
                  <a:schemeClr val="tx1"/>
                </a:solidFill>
                <a:latin typeface="Noto Sans" panose="020B0502040504020204" pitchFamily="34" charset="0"/>
                <a:ea typeface="맑은 고딕" panose="020B0503020000020004" pitchFamily="50" charset="-127"/>
              </a:defRPr>
            </a:lvl5pPr>
          </a:lstStyle>
          <a:p>
            <a:pPr lvl="0"/>
            <a:r>
              <a:rPr lang="en-US" altLang="ko-KR" dirty="0"/>
              <a:t>Replace with your own text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318511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F301184E-EA9E-4F22-8230-85AC7CEF736B}" type="datetimeFigureOut">
              <a:rPr lang="en-IN" smtClean="0"/>
              <a:t>25-03-2025</a:t>
            </a:fld>
            <a:endParaRPr lang="en-IN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en-IN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8C7B0A3C-5120-4669-BE87-3B24276CD456}" type="slidenum">
              <a:rPr lang="en-IN" smtClean="0"/>
              <a:t>‹#›</a:t>
            </a:fld>
            <a:endParaRPr lang="en-IN"/>
          </a:p>
        </p:txBody>
      </p:sp>
      <p:sp>
        <p:nvSpPr>
          <p:cNvPr id="6" name="제목 1"/>
          <p:cNvSpPr>
            <a:spLocks noGrp="1"/>
          </p:cNvSpPr>
          <p:nvPr>
            <p:ph type="ctrTitle"/>
          </p:nvPr>
        </p:nvSpPr>
        <p:spPr>
          <a:xfrm>
            <a:off x="623392" y="2348880"/>
            <a:ext cx="10945216" cy="1392092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7200" b="0" kern="1200" baseline="0" dirty="0">
                <a:solidFill>
                  <a:srgbClr val="FF8500"/>
                </a:solidFill>
                <a:effectLst/>
                <a:latin typeface="+mj-lt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US" altLang="ko-KR"/>
              <a:t>Click to edit Master title style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987755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19026"/>
            <a:ext cx="10972800" cy="7969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062021"/>
            <a:ext cx="10972800" cy="5286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429397"/>
            <a:ext cx="28448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01184E-EA9E-4F22-8230-85AC7CEF736B}" type="datetimeFigureOut">
              <a:rPr lang="en-IN" smtClean="0"/>
              <a:t>25-03-2025</a:t>
            </a:fld>
            <a:endParaRPr lang="en-IN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429397"/>
            <a:ext cx="38608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429397"/>
            <a:ext cx="28448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7B0A3C-5120-4669-BE87-3B24276CD45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952144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</p:sldLayoutIdLst>
  <p:txStyles>
    <p:titleStyle>
      <a:lvl1pPr algn="l" defTabSz="914400" rtl="0" eaLnBrk="1" latinLnBrk="1" hangingPunct="1">
        <a:spcBef>
          <a:spcPct val="0"/>
        </a:spcBef>
        <a:buNone/>
        <a:defRPr lang="ko-KR" altLang="en-US" sz="3500" kern="1200">
          <a:solidFill>
            <a:sysClr val="windowText" lastClr="000000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2500" kern="1200" smtClean="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800" kern="1200" smtClean="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1800" kern="1200" smtClean="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800" kern="1200" smtClean="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lang="ko-KR" altLang="en-US"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5.jp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D9BBFD3-A458-4082-B0AB-534AAA7CB65E}"/>
              </a:ext>
            </a:extLst>
          </p:cNvPr>
          <p:cNvSpPr txBox="1"/>
          <p:nvPr/>
        </p:nvSpPr>
        <p:spPr>
          <a:xfrm>
            <a:off x="944063" y="489171"/>
            <a:ext cx="10910085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200" b="1" i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PLANING ANALYSIS AND DESIGN OF G+3 </a:t>
            </a:r>
          </a:p>
          <a:p>
            <a:pPr algn="just"/>
            <a:r>
              <a:rPr lang="en-US" sz="3200" b="1" i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RESIDENTIAL BUILDING WITH EVAPOTRANSPIRATION BASIN</a:t>
            </a:r>
          </a:p>
          <a:p>
            <a:pPr algn="just"/>
            <a:endParaRPr lang="en-IN" sz="2800" b="1" i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524C2C8-E056-4E6D-A16A-40ABD3F4F26E}"/>
              </a:ext>
            </a:extLst>
          </p:cNvPr>
          <p:cNvSpPr txBox="1"/>
          <p:nvPr/>
        </p:nvSpPr>
        <p:spPr>
          <a:xfrm>
            <a:off x="4422710" y="4613567"/>
            <a:ext cx="7660434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GUIDED BY                </a:t>
            </a:r>
            <a:r>
              <a:rPr lang="en-US" sz="2000" b="1" i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Mr. P. SRI BALAJI                         		                         (ASSISTANT PROFESSOR)</a:t>
            </a:r>
          </a:p>
          <a:p>
            <a:endParaRPr lang="en-IN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38064E-C998-4CCC-932E-EB915471B079}"/>
              </a:ext>
            </a:extLst>
          </p:cNvPr>
          <p:cNvSpPr txBox="1"/>
          <p:nvPr/>
        </p:nvSpPr>
        <p:spPr>
          <a:xfrm>
            <a:off x="3806891" y="2829437"/>
            <a:ext cx="709126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3200" b="1" i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</a:t>
            </a:r>
            <a:endParaRPr lang="en-US" sz="2400" b="1" i="1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b="1" i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NAVEEN. C                                312318103034</a:t>
            </a:r>
          </a:p>
          <a:p>
            <a:endParaRPr lang="en-US" sz="2800" b="1" i="1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CA4F20-0CDD-4D34-B94C-7DA1D9BCD49A}"/>
              </a:ext>
            </a:extLst>
          </p:cNvPr>
          <p:cNvSpPr txBox="1"/>
          <p:nvPr/>
        </p:nvSpPr>
        <p:spPr>
          <a:xfrm>
            <a:off x="223492" y="5579304"/>
            <a:ext cx="523782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i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Batch 11 </a:t>
            </a:r>
            <a:endParaRPr lang="en-IN" sz="80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13520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644CC6-D9F3-4389-B1D3-94070A70C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BEAM LAYOUT </a:t>
            </a: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D088616-4F3B-4177-B669-21285A1EAE3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8" t="18722" r="2573" b="18262"/>
          <a:stretch/>
        </p:blipFill>
        <p:spPr>
          <a:xfrm>
            <a:off x="0" y="1402671"/>
            <a:ext cx="12192000" cy="3826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1060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F71F55-866C-4406-B509-1D87053DE3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SLAB LAYOUT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8F58384-4EC6-48AC-9F5F-0B5165E7C4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1" t="15547" r="1113" b="5691"/>
          <a:stretch/>
        </p:blipFill>
        <p:spPr>
          <a:xfrm>
            <a:off x="0" y="2041865"/>
            <a:ext cx="12073631" cy="3842424"/>
          </a:xfrm>
        </p:spPr>
      </p:pic>
    </p:spTree>
    <p:extLst>
      <p:ext uri="{BB962C8B-B14F-4D97-AF65-F5344CB8AC3E}">
        <p14:creationId xmlns:p14="http://schemas.microsoft.com/office/powerpoint/2010/main" val="35900214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7A1416-758E-4E80-A71F-A39E569F7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EVAPTRANSPIRATION BASIN</a:t>
            </a: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14FC2C0-5293-43BB-84AE-B3CC00D658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5331" y="1026366"/>
            <a:ext cx="6718039" cy="5831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6801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0A289ED-C317-4A21-B842-DEB5EF1AC3FB}"/>
              </a:ext>
            </a:extLst>
          </p:cNvPr>
          <p:cNvSpPr txBox="1"/>
          <p:nvPr/>
        </p:nvSpPr>
        <p:spPr>
          <a:xfrm>
            <a:off x="284085" y="115410"/>
            <a:ext cx="67647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3D MODELLING</a:t>
            </a:r>
            <a:endParaRPr lang="en-IN" sz="40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41515D7-5BAC-4AE1-A4F5-423B8BD0E5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60" t="6577" r="6092"/>
          <a:stretch/>
        </p:blipFill>
        <p:spPr>
          <a:xfrm>
            <a:off x="0" y="1064334"/>
            <a:ext cx="5836024" cy="5436837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CF907F7-7A32-47E0-B50C-8A20EADF7D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1275" y="1091554"/>
            <a:ext cx="6250725" cy="359731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2756D7B-31A0-4D63-A6C7-51C89D6D4D72}"/>
              </a:ext>
            </a:extLst>
          </p:cNvPr>
          <p:cNvSpPr txBox="1"/>
          <p:nvPr/>
        </p:nvSpPr>
        <p:spPr>
          <a:xfrm>
            <a:off x="7817224" y="5109882"/>
            <a:ext cx="33348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FRONT VIEW </a:t>
            </a:r>
            <a:endParaRPr lang="en-IN" sz="28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10432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4711A3-1E08-40D9-B10B-367432E02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RESULTS 3-D VIEW</a:t>
            </a: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07F6E84-7043-4349-9237-993142825DC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32" r="7057"/>
          <a:stretch/>
        </p:blipFill>
        <p:spPr>
          <a:xfrm>
            <a:off x="143435" y="1065259"/>
            <a:ext cx="6275152" cy="554442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D2F89D0-1AB2-4142-970C-3881136BD66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09" r="5215"/>
          <a:stretch/>
        </p:blipFill>
        <p:spPr>
          <a:xfrm>
            <a:off x="6302330" y="1065259"/>
            <a:ext cx="5889670" cy="5129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3359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CD1B3E-173E-4AB8-B14C-A4A9A650DA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86954"/>
            <a:ext cx="11152094" cy="796908"/>
          </a:xfrm>
        </p:spPr>
        <p:txBody>
          <a:bodyPr>
            <a:normAutofit fontScale="90000"/>
          </a:bodyPr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BENDING MOMENT DIAGRAM</a:t>
            </a:r>
            <a:br>
              <a:rPr lang="en-I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057FFD2-1338-45AD-BDCD-A382E3CA9E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4171" y="1051070"/>
            <a:ext cx="8283658" cy="5654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5367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6A2FA3-60F9-47AE-A69A-469A7B0936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APPLIED DEAD LOADS 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CE3AC9A-DC94-403A-8AE1-3521F2862D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7073" y="1259449"/>
            <a:ext cx="7020584" cy="5113337"/>
          </a:xfrm>
        </p:spPr>
      </p:pic>
    </p:spTree>
    <p:extLst>
      <p:ext uri="{BB962C8B-B14F-4D97-AF65-F5344CB8AC3E}">
        <p14:creationId xmlns:p14="http://schemas.microsoft.com/office/powerpoint/2010/main" val="22484786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7B9DF3-4C61-48EC-ABFA-D5242E3F5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APLLIED LIVE LOADS 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F0B30F5-6BAC-47ED-94E0-8149C1707F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0729" y="1322201"/>
            <a:ext cx="6974023" cy="5113337"/>
          </a:xfrm>
        </p:spPr>
      </p:pic>
    </p:spTree>
    <p:extLst>
      <p:ext uri="{BB962C8B-B14F-4D97-AF65-F5344CB8AC3E}">
        <p14:creationId xmlns:p14="http://schemas.microsoft.com/office/powerpoint/2010/main" val="13544908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EC8E5-BAF0-4801-BF65-1C4E11BB2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dirty="0"/>
              <a:t>Design of Two Way Slab</a:t>
            </a:r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134DA7-B160-4FA4-A2CA-119AFA70B5AE}"/>
              </a:ext>
            </a:extLst>
          </p:cNvPr>
          <p:cNvSpPr txBox="1"/>
          <p:nvPr/>
        </p:nvSpPr>
        <p:spPr>
          <a:xfrm>
            <a:off x="465431" y="1077180"/>
            <a:ext cx="10414063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SLAB NUMBER : 120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Size of slab                =   6.59m X 5.18m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Effective depth, d      =   200mm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Overall depth, D        =   220mm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Factored load, Wu     =   29.625kN/m</a:t>
            </a:r>
            <a:endParaRPr lang="en-US" sz="2400" baseline="300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Moment, Mux           =   73.40kNm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Moment, </a:t>
            </a:r>
            <a:r>
              <a:rPr lang="en-US" sz="2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Muy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=   76.366 </a:t>
            </a:r>
            <a:r>
              <a:rPr lang="en-US" sz="2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kNm</a:t>
            </a:r>
            <a:endParaRPr lang="en-US" sz="24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latin typeface="+mj-lt"/>
              </a:rPr>
              <a:t>A</a:t>
            </a:r>
            <a:r>
              <a:rPr lang="en-US" sz="2400" baseline="-25000" dirty="0" err="1">
                <a:latin typeface="+mj-lt"/>
              </a:rPr>
              <a:t>st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=1171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mm</a:t>
            </a:r>
            <a:r>
              <a:rPr lang="en-US" sz="2400" baseline="30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2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along x direction [</a:t>
            </a:r>
            <a:r>
              <a:rPr lang="en-US" sz="2400" dirty="0">
                <a:latin typeface="+mj-lt"/>
              </a:rPr>
              <a:t>M</a:t>
            </a:r>
            <a:r>
              <a:rPr lang="en-US" sz="2400" baseline="-25000" dirty="0">
                <a:latin typeface="+mj-lt"/>
              </a:rPr>
              <a:t>u</a:t>
            </a:r>
            <a:r>
              <a:rPr lang="en-US" sz="2400" dirty="0">
                <a:latin typeface="+mj-lt"/>
              </a:rPr>
              <a:t> = 0.87 </a:t>
            </a:r>
            <a:r>
              <a:rPr lang="en-US" sz="2400" dirty="0" err="1">
                <a:latin typeface="+mj-lt"/>
              </a:rPr>
              <a:t>f</a:t>
            </a:r>
            <a:r>
              <a:rPr lang="en-US" sz="2400" baseline="-25000" dirty="0" err="1">
                <a:latin typeface="+mj-lt"/>
              </a:rPr>
              <a:t>y</a:t>
            </a:r>
            <a:r>
              <a:rPr lang="en-US" sz="2400" dirty="0" err="1">
                <a:latin typeface="+mj-lt"/>
              </a:rPr>
              <a:t>A</a:t>
            </a:r>
            <a:r>
              <a:rPr lang="en-US" sz="2400" baseline="-25000" dirty="0" err="1">
                <a:latin typeface="+mj-lt"/>
              </a:rPr>
              <a:t>st</a:t>
            </a:r>
            <a:r>
              <a:rPr lang="en-US" sz="2400" dirty="0">
                <a:latin typeface="+mj-lt"/>
              </a:rPr>
              <a:t> d [1-((</a:t>
            </a:r>
            <a:r>
              <a:rPr lang="en-US" sz="2400" dirty="0" err="1">
                <a:latin typeface="+mj-lt"/>
              </a:rPr>
              <a:t>A</a:t>
            </a:r>
            <a:r>
              <a:rPr lang="en-US" sz="2400" baseline="-25000" dirty="0" err="1">
                <a:latin typeface="+mj-lt"/>
              </a:rPr>
              <a:t>st</a:t>
            </a:r>
            <a:r>
              <a:rPr lang="en-US" sz="2400" dirty="0" err="1">
                <a:latin typeface="+mj-lt"/>
              </a:rPr>
              <a:t>f</a:t>
            </a:r>
            <a:r>
              <a:rPr lang="en-US" sz="2400" baseline="-25000" dirty="0" err="1">
                <a:latin typeface="+mj-lt"/>
              </a:rPr>
              <a:t>y</a:t>
            </a:r>
            <a:r>
              <a:rPr lang="en-US" sz="2400" dirty="0">
                <a:latin typeface="+mj-lt"/>
              </a:rPr>
              <a:t>)/(</a:t>
            </a:r>
            <a:r>
              <a:rPr lang="en-US" sz="2400" dirty="0" err="1">
                <a:latin typeface="+mj-lt"/>
              </a:rPr>
              <a:t>f</a:t>
            </a:r>
            <a:r>
              <a:rPr lang="en-US" sz="2400" baseline="-25000" dirty="0" err="1">
                <a:latin typeface="+mj-lt"/>
              </a:rPr>
              <a:t>ck</a:t>
            </a:r>
            <a:r>
              <a:rPr lang="en-US" sz="2400" dirty="0">
                <a:latin typeface="+mj-lt"/>
              </a:rPr>
              <a:t> b d))]</a:t>
            </a:r>
            <a:endParaRPr lang="en-IN" sz="2400" dirty="0">
              <a:latin typeface="+mj-lt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Reinforcement details </a:t>
            </a:r>
          </a:p>
          <a:p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-Along shorter span (x-direction), reinforcement provided is of 16mm bar at   	200mm</a:t>
            </a:r>
            <a:endParaRPr lang="en-I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US" sz="2400" dirty="0" err="1">
                <a:latin typeface="+mj-lt"/>
              </a:rPr>
              <a:t>A</a:t>
            </a:r>
            <a:r>
              <a:rPr lang="en-US" sz="2400" baseline="-25000" dirty="0" err="1">
                <a:latin typeface="+mj-lt"/>
              </a:rPr>
              <a:t>st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 1120.6mm</a:t>
            </a:r>
            <a:r>
              <a:rPr lang="en-US" sz="2400" baseline="30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2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along y direction 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cs typeface="Times New Roman" panose="02020603050405020304" pitchFamily="18" charset="0"/>
              </a:rPr>
              <a:t>[</a:t>
            </a:r>
            <a:r>
              <a:rPr lang="en-US" sz="2400" dirty="0">
                <a:latin typeface="+mj-lt"/>
              </a:rPr>
              <a:t>M</a:t>
            </a:r>
            <a:r>
              <a:rPr lang="en-US" sz="2400" baseline="-25000" dirty="0">
                <a:latin typeface="+mj-lt"/>
              </a:rPr>
              <a:t>u</a:t>
            </a:r>
            <a:r>
              <a:rPr lang="en-US" sz="2400" dirty="0">
                <a:latin typeface="+mj-lt"/>
              </a:rPr>
              <a:t> = 0.87 </a:t>
            </a:r>
            <a:r>
              <a:rPr lang="en-US" sz="2400" dirty="0" err="1">
                <a:latin typeface="+mj-lt"/>
              </a:rPr>
              <a:t>f</a:t>
            </a:r>
            <a:r>
              <a:rPr lang="en-US" sz="2400" baseline="-25000" dirty="0" err="1">
                <a:latin typeface="+mj-lt"/>
              </a:rPr>
              <a:t>y</a:t>
            </a:r>
            <a:r>
              <a:rPr lang="en-US" sz="2400" dirty="0" err="1">
                <a:latin typeface="+mj-lt"/>
              </a:rPr>
              <a:t>A</a:t>
            </a:r>
            <a:r>
              <a:rPr lang="en-US" sz="2400" baseline="-25000" dirty="0" err="1">
                <a:latin typeface="+mj-lt"/>
              </a:rPr>
              <a:t>st</a:t>
            </a:r>
            <a:r>
              <a:rPr lang="en-US" sz="2400" dirty="0">
                <a:latin typeface="+mj-lt"/>
              </a:rPr>
              <a:t> d [1-((</a:t>
            </a:r>
            <a:r>
              <a:rPr lang="en-US" sz="2400" dirty="0" err="1">
                <a:latin typeface="+mj-lt"/>
              </a:rPr>
              <a:t>A</a:t>
            </a:r>
            <a:r>
              <a:rPr lang="en-US" sz="2400" baseline="-25000" dirty="0" err="1">
                <a:latin typeface="+mj-lt"/>
              </a:rPr>
              <a:t>st</a:t>
            </a:r>
            <a:r>
              <a:rPr lang="en-US" sz="2400" dirty="0" err="1">
                <a:latin typeface="+mj-lt"/>
              </a:rPr>
              <a:t>f</a:t>
            </a:r>
            <a:r>
              <a:rPr lang="en-US" sz="2400" baseline="-25000" dirty="0" err="1">
                <a:latin typeface="+mj-lt"/>
              </a:rPr>
              <a:t>y</a:t>
            </a:r>
            <a:r>
              <a:rPr lang="en-US" sz="2400" dirty="0">
                <a:latin typeface="+mj-lt"/>
              </a:rPr>
              <a:t>)/(</a:t>
            </a:r>
            <a:r>
              <a:rPr lang="en-US" sz="2400" dirty="0" err="1">
                <a:latin typeface="+mj-lt"/>
              </a:rPr>
              <a:t>f</a:t>
            </a:r>
            <a:r>
              <a:rPr lang="en-US" sz="2400" baseline="-25000" dirty="0" err="1">
                <a:latin typeface="+mj-lt"/>
              </a:rPr>
              <a:t>ck</a:t>
            </a:r>
            <a:r>
              <a:rPr lang="en-US" sz="2400" dirty="0">
                <a:latin typeface="+mj-lt"/>
              </a:rPr>
              <a:t> b d))]</a:t>
            </a:r>
            <a:endParaRPr lang="en-IN" sz="2400" dirty="0">
              <a:latin typeface="+mj-lt"/>
            </a:endParaRPr>
          </a:p>
          <a:p>
            <a:pPr algn="l"/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-Along longer span (y-direction), reinforcement provided is of 16mm </a:t>
            </a:r>
          </a:p>
          <a:p>
            <a:pPr algn="l"/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bar at200 mm</a:t>
            </a:r>
            <a:endParaRPr lang="en-IN" sz="24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54327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98DC18-AD35-4802-98BF-1C7DC9040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03495"/>
            <a:ext cx="6113929" cy="796908"/>
          </a:xfrm>
        </p:spPr>
        <p:txBody>
          <a:bodyPr>
            <a:normAutofit fontScale="90000"/>
          </a:bodyPr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REINFORCEMENT OF SLAB</a:t>
            </a:r>
            <a:br>
              <a:rPr lang="en-I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DFD17DC-0873-49A8-8AE6-B2C44E606C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9893" y="1132829"/>
            <a:ext cx="5598997" cy="5725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2200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CBD4E-109A-482B-9EA5-5910F91A75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ABSTRACT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7EF67B-D63F-4B90-A168-1FB9FB8E18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indent="646113" algn="just">
              <a:tabLst>
                <a:tab pos="1073150" algn="l"/>
              </a:tabLst>
            </a:pPr>
            <a:r>
              <a:rPr lang="en-US" sz="28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this project we have planned, analyzed and designed a G+3</a:t>
            </a:r>
          </a:p>
          <a:p>
            <a:pPr indent="646113" algn="just">
              <a:tabLst>
                <a:tab pos="1073150" algn="l"/>
              </a:tabLst>
            </a:pPr>
            <a:r>
              <a:rPr lang="en-US" sz="28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Residential building. For this Requirement a G+3 residential</a:t>
            </a:r>
          </a:p>
          <a:p>
            <a:pPr indent="646113" algn="just">
              <a:tabLst>
                <a:tab pos="1073150" algn="l"/>
              </a:tabLst>
            </a:pPr>
            <a:r>
              <a:rPr lang="en-US" sz="28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Building is planned using the popular drafting software AUTO</a:t>
            </a:r>
          </a:p>
          <a:p>
            <a:pPr indent="646113" algn="just">
              <a:tabLst>
                <a:tab pos="1073150" algn="l"/>
              </a:tabLst>
            </a:pPr>
            <a:r>
              <a:rPr lang="en-US" sz="28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CAD 2D. It is further analyzed using the premier analysis </a:t>
            </a:r>
          </a:p>
          <a:p>
            <a:pPr indent="646113" algn="just">
              <a:tabLst>
                <a:tab pos="1073150" algn="l"/>
              </a:tabLst>
            </a:pPr>
            <a:r>
              <a:rPr lang="en-US" sz="28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software STADD PRO. Then by using REVIT the 3D view </a:t>
            </a:r>
          </a:p>
          <a:p>
            <a:pPr indent="646113" algn="just">
              <a:tabLst>
                <a:tab pos="1073150" algn="l"/>
              </a:tabLst>
            </a:pPr>
            <a:r>
              <a:rPr lang="en-US" sz="28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the building is obtained based on the analysis of STADD PRO</a:t>
            </a:r>
          </a:p>
          <a:p>
            <a:pPr indent="646113" algn="just">
              <a:tabLst>
                <a:tab pos="1073150" algn="l"/>
              </a:tabLst>
            </a:pPr>
            <a:r>
              <a:rPr lang="en-US" sz="28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salient features of the G+3 residential building is manually</a:t>
            </a:r>
          </a:p>
          <a:p>
            <a:pPr indent="646113" algn="just">
              <a:tabLst>
                <a:tab pos="1073150" algn="l"/>
              </a:tabLst>
            </a:pPr>
            <a:r>
              <a:rPr lang="en-US" sz="28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Designed the design and detailed drawing are represented in </a:t>
            </a:r>
          </a:p>
          <a:p>
            <a:pPr indent="646113" algn="just">
              <a:tabLst>
                <a:tab pos="1073150" algn="l"/>
              </a:tabLst>
            </a:pPr>
            <a:r>
              <a:rPr lang="en-US" sz="28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project work.</a:t>
            </a:r>
            <a:endParaRPr lang="en-IN" sz="2800" i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51833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958C23-F33E-4432-9E0F-CA3563D508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RESULTS</a:t>
            </a:r>
            <a:endParaRPr lang="en-IN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9220C6E-8E43-42F2-AFB1-6357FC44755A}"/>
              </a:ext>
            </a:extLst>
          </p:cNvPr>
          <p:cNvSpPr txBox="1"/>
          <p:nvPr/>
        </p:nvSpPr>
        <p:spPr>
          <a:xfrm>
            <a:off x="609600" y="1153139"/>
            <a:ext cx="33380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CRITICAL BEAM </a:t>
            </a:r>
          </a:p>
          <a:p>
            <a:r>
              <a:rPr lang="en-US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BEAM NO: 174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580016-997C-495F-A3B1-AA1788A828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8982" y="1329925"/>
            <a:ext cx="6843353" cy="4915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0617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0966C7-ABA1-42C8-A690-7F212ACFA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From STADD PRO </a:t>
            </a:r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D2CB23F-B3CC-4720-B4F9-77FBBA344D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777859"/>
            <a:ext cx="5685013" cy="1188823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A62805F-87EE-42E4-970E-75FE4664FD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04" y="3636217"/>
            <a:ext cx="6492803" cy="209568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E23E431-5EEE-402D-83F0-0081693395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6090" y="1394919"/>
            <a:ext cx="5485910" cy="4957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5352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9739D-D849-4D6F-BDCE-8F856FC1CD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OF BEAM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23BA2F-D139-423A-AAE8-823EF5AE50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4000" i="0" dirty="0">
                <a:solidFill>
                  <a:schemeClr val="tx1">
                    <a:lumMod val="95000"/>
                    <a:lumOff val="5000"/>
                  </a:schemeClr>
                </a:solidFill>
                <a:cs typeface="Times New Roman" panose="02020603050405020304" pitchFamily="18" charset="0"/>
              </a:rPr>
              <a:t>Size of Beam 	        = 350mm X 400mm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4000" i="0" dirty="0">
                <a:solidFill>
                  <a:schemeClr val="tx1">
                    <a:lumMod val="95000"/>
                    <a:lumOff val="5000"/>
                  </a:schemeClr>
                </a:solidFill>
                <a:cs typeface="Times New Roman" panose="02020603050405020304" pitchFamily="18" charset="0"/>
              </a:rPr>
              <a:t>Effective span	        = 6590mm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4000" i="0" dirty="0">
                <a:solidFill>
                  <a:schemeClr val="tx1">
                    <a:lumMod val="95000"/>
                    <a:lumOff val="5000"/>
                  </a:schemeClr>
                </a:solidFill>
                <a:cs typeface="Times New Roman" panose="02020603050405020304" pitchFamily="18" charset="0"/>
              </a:rPr>
              <a:t>Effective depth, d 	        = 370mm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4000" i="0" dirty="0">
                <a:solidFill>
                  <a:schemeClr val="tx1">
                    <a:lumMod val="95000"/>
                    <a:lumOff val="5000"/>
                  </a:schemeClr>
                </a:solidFill>
                <a:cs typeface="Times New Roman" panose="02020603050405020304" pitchFamily="18" charset="0"/>
              </a:rPr>
              <a:t>Factored moment, Mu(-)  = 181.56kNm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4000" i="0" dirty="0">
                <a:solidFill>
                  <a:schemeClr val="tx1">
                    <a:lumMod val="95000"/>
                    <a:lumOff val="5000"/>
                  </a:schemeClr>
                </a:solidFill>
                <a:cs typeface="Times New Roman" panose="02020603050405020304" pitchFamily="18" charset="0"/>
              </a:rPr>
              <a:t>Factored moment, Mu(+) = 103.19kNm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altLang="en-US" sz="4000" dirty="0">
                <a:solidFill>
                  <a:schemeClr val="tx1"/>
                </a:solidFill>
              </a:rPr>
              <a:t>M</a:t>
            </a:r>
            <a:r>
              <a:rPr lang="en-IN" altLang="en-US" sz="4000" baseline="-25000" dirty="0">
                <a:solidFill>
                  <a:schemeClr val="tx1"/>
                </a:solidFill>
              </a:rPr>
              <a:t>U </a:t>
            </a:r>
            <a:r>
              <a:rPr lang="en-IN" altLang="en-US" sz="4000" dirty="0">
                <a:solidFill>
                  <a:schemeClr val="tx1"/>
                </a:solidFill>
              </a:rPr>
              <a:t>limit</a:t>
            </a:r>
            <a:r>
              <a:rPr lang="en-US" sz="4000" i="0" dirty="0">
                <a:solidFill>
                  <a:schemeClr val="tx1">
                    <a:lumMod val="95000"/>
                    <a:lumOff val="5000"/>
                  </a:schemeClr>
                </a:solidFill>
                <a:cs typeface="Times New Roman" panose="02020603050405020304" pitchFamily="18" charset="0"/>
              </a:rPr>
              <a:t>                                = 193 </a:t>
            </a:r>
            <a:r>
              <a:rPr lang="en-US" sz="4000" i="0" dirty="0" err="1">
                <a:solidFill>
                  <a:schemeClr val="tx1"/>
                </a:solidFill>
                <a:cs typeface="Times New Roman" panose="02020603050405020304" pitchFamily="18" charset="0"/>
              </a:rPr>
              <a:t>kN</a:t>
            </a:r>
            <a:r>
              <a:rPr lang="en-US" sz="4000" i="0" dirty="0">
                <a:solidFill>
                  <a:schemeClr val="tx1"/>
                </a:solidFill>
                <a:cs typeface="Times New Roman" panose="02020603050405020304" pitchFamily="18" charset="0"/>
              </a:rPr>
              <a:t>/m   (</a:t>
            </a:r>
            <a:r>
              <a:rPr lang="en-IN" altLang="en-US" sz="4000" dirty="0">
                <a:solidFill>
                  <a:schemeClr val="tx1"/>
                </a:solidFill>
              </a:rPr>
              <a:t>M</a:t>
            </a:r>
            <a:r>
              <a:rPr lang="en-IN" altLang="en-US" sz="4000" baseline="-25000" dirty="0">
                <a:solidFill>
                  <a:schemeClr val="tx1"/>
                </a:solidFill>
              </a:rPr>
              <a:t>U </a:t>
            </a:r>
            <a:r>
              <a:rPr lang="en-IN" altLang="en-US" sz="4000" dirty="0">
                <a:solidFill>
                  <a:schemeClr val="tx1"/>
                </a:solidFill>
              </a:rPr>
              <a:t>limit = 0.138 </a:t>
            </a:r>
            <a:r>
              <a:rPr lang="en-IN" altLang="en-US" sz="4000" dirty="0" err="1">
                <a:solidFill>
                  <a:schemeClr val="tx1"/>
                </a:solidFill>
              </a:rPr>
              <a:t>f</a:t>
            </a:r>
            <a:r>
              <a:rPr lang="en-IN" altLang="en-US" sz="4000" baseline="-25000" dirty="0" err="1">
                <a:solidFill>
                  <a:schemeClr val="tx1"/>
                </a:solidFill>
              </a:rPr>
              <a:t>ck</a:t>
            </a:r>
            <a:r>
              <a:rPr lang="en-IN" altLang="en-US" sz="4000" dirty="0">
                <a:solidFill>
                  <a:schemeClr val="tx1"/>
                </a:solidFill>
              </a:rPr>
              <a:t>*bd2)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altLang="en-US" sz="4000" dirty="0">
                <a:solidFill>
                  <a:schemeClr val="tx1"/>
                </a:solidFill>
              </a:rPr>
              <a:t>M</a:t>
            </a:r>
            <a:r>
              <a:rPr lang="en-IN" altLang="en-US" sz="4000" baseline="-25000" dirty="0">
                <a:solidFill>
                  <a:schemeClr val="tx1"/>
                </a:solidFill>
              </a:rPr>
              <a:t>U</a:t>
            </a:r>
            <a:r>
              <a:rPr lang="en-IN" altLang="en-US" sz="4000" dirty="0">
                <a:solidFill>
                  <a:schemeClr val="tx1"/>
                </a:solidFill>
              </a:rPr>
              <a:t>&lt; M</a:t>
            </a:r>
            <a:r>
              <a:rPr lang="en-IN" altLang="en-US" sz="4000" baseline="-25000" dirty="0">
                <a:solidFill>
                  <a:schemeClr val="tx1"/>
                </a:solidFill>
              </a:rPr>
              <a:t>u </a:t>
            </a:r>
            <a:r>
              <a:rPr lang="en-IN" altLang="en-US" sz="4000" dirty="0">
                <a:solidFill>
                  <a:schemeClr val="tx1"/>
                </a:solidFill>
              </a:rPr>
              <a:t>limit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4000" i="0" dirty="0">
                <a:solidFill>
                  <a:schemeClr val="tx1">
                    <a:lumMod val="95000"/>
                    <a:lumOff val="5000"/>
                  </a:schemeClr>
                </a:solidFill>
                <a:cs typeface="Times New Roman" panose="02020603050405020304" pitchFamily="18" charset="0"/>
              </a:rPr>
              <a:t>The beam has to be designed for singly reinforced beam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4000" i="0" dirty="0">
                <a:solidFill>
                  <a:schemeClr val="tx1"/>
                </a:solidFill>
              </a:rPr>
              <a:t> </a:t>
            </a:r>
            <a:r>
              <a:rPr lang="en-US" sz="4000" i="0" dirty="0" err="1">
                <a:solidFill>
                  <a:schemeClr val="tx1"/>
                </a:solidFill>
              </a:rPr>
              <a:t>A</a:t>
            </a:r>
            <a:r>
              <a:rPr lang="en-US" sz="4000" i="0" baseline="-25000" dirty="0" err="1">
                <a:solidFill>
                  <a:schemeClr val="tx1"/>
                </a:solidFill>
              </a:rPr>
              <a:t>st</a:t>
            </a:r>
            <a:r>
              <a:rPr lang="en-US" sz="4000" i="0" dirty="0">
                <a:solidFill>
                  <a:schemeClr val="tx1">
                    <a:lumMod val="95000"/>
                    <a:lumOff val="5000"/>
                  </a:schemeClr>
                </a:solidFill>
                <a:cs typeface="Times New Roman" panose="02020603050405020304" pitchFamily="18" charset="0"/>
              </a:rPr>
              <a:t>= 1751mm</a:t>
            </a:r>
            <a:r>
              <a:rPr lang="en-US" sz="4000" i="0" baseline="30000" dirty="0">
                <a:effectLst/>
                <a:ea typeface="Times New Roman" panose="02020603050405020304" pitchFamily="18" charset="0"/>
              </a:rPr>
              <a:t>2</a:t>
            </a:r>
            <a:r>
              <a:rPr lang="en-US" sz="4000" dirty="0">
                <a:solidFill>
                  <a:schemeClr val="tx1">
                    <a:lumMod val="95000"/>
                    <a:lumOff val="5000"/>
                  </a:schemeClr>
                </a:solidFill>
                <a:cs typeface="Times New Roman" panose="02020603050405020304" pitchFamily="18" charset="0"/>
              </a:rPr>
              <a:t> [</a:t>
            </a:r>
            <a:r>
              <a:rPr lang="en-US" sz="4000" i="0" dirty="0">
                <a:solidFill>
                  <a:schemeClr val="tx1"/>
                </a:solidFill>
              </a:rPr>
              <a:t>M</a:t>
            </a:r>
            <a:r>
              <a:rPr lang="en-US" sz="4000" i="0" baseline="-25000" dirty="0">
                <a:solidFill>
                  <a:schemeClr val="tx1"/>
                </a:solidFill>
              </a:rPr>
              <a:t>u</a:t>
            </a:r>
            <a:r>
              <a:rPr lang="en-US" sz="4000" i="0" dirty="0">
                <a:solidFill>
                  <a:schemeClr val="tx1"/>
                </a:solidFill>
              </a:rPr>
              <a:t> = 0.87 </a:t>
            </a:r>
            <a:r>
              <a:rPr lang="en-US" sz="4000" i="0" dirty="0" err="1">
                <a:solidFill>
                  <a:schemeClr val="tx1"/>
                </a:solidFill>
              </a:rPr>
              <a:t>f</a:t>
            </a:r>
            <a:r>
              <a:rPr lang="en-US" sz="4000" i="0" baseline="-25000" dirty="0" err="1">
                <a:solidFill>
                  <a:schemeClr val="tx1"/>
                </a:solidFill>
              </a:rPr>
              <a:t>y</a:t>
            </a:r>
            <a:r>
              <a:rPr lang="en-US" sz="4000" i="0" dirty="0" err="1">
                <a:solidFill>
                  <a:schemeClr val="tx1"/>
                </a:solidFill>
              </a:rPr>
              <a:t>A</a:t>
            </a:r>
            <a:r>
              <a:rPr lang="en-US" sz="4000" i="0" baseline="-25000" dirty="0" err="1">
                <a:solidFill>
                  <a:schemeClr val="tx1"/>
                </a:solidFill>
              </a:rPr>
              <a:t>st</a:t>
            </a:r>
            <a:r>
              <a:rPr lang="en-US" sz="4000" i="0" dirty="0">
                <a:solidFill>
                  <a:schemeClr val="tx1"/>
                </a:solidFill>
              </a:rPr>
              <a:t> d [1-((</a:t>
            </a:r>
            <a:r>
              <a:rPr lang="en-US" sz="4000" i="0" dirty="0" err="1">
                <a:solidFill>
                  <a:schemeClr val="tx1"/>
                </a:solidFill>
              </a:rPr>
              <a:t>A</a:t>
            </a:r>
            <a:r>
              <a:rPr lang="en-US" sz="4000" i="0" baseline="-25000" dirty="0" err="1">
                <a:solidFill>
                  <a:schemeClr val="tx1"/>
                </a:solidFill>
              </a:rPr>
              <a:t>st</a:t>
            </a:r>
            <a:r>
              <a:rPr lang="en-US" sz="4000" i="0" dirty="0" err="1">
                <a:solidFill>
                  <a:schemeClr val="tx1"/>
                </a:solidFill>
              </a:rPr>
              <a:t>f</a:t>
            </a:r>
            <a:r>
              <a:rPr lang="en-US" sz="4000" i="0" baseline="-25000" dirty="0" err="1">
                <a:solidFill>
                  <a:schemeClr val="tx1"/>
                </a:solidFill>
              </a:rPr>
              <a:t>y</a:t>
            </a:r>
            <a:r>
              <a:rPr lang="en-US" sz="4000" i="0" dirty="0">
                <a:solidFill>
                  <a:schemeClr val="tx1"/>
                </a:solidFill>
              </a:rPr>
              <a:t>)/(</a:t>
            </a:r>
            <a:r>
              <a:rPr lang="en-US" sz="4000" i="0" dirty="0" err="1">
                <a:solidFill>
                  <a:schemeClr val="tx1"/>
                </a:solidFill>
              </a:rPr>
              <a:t>f</a:t>
            </a:r>
            <a:r>
              <a:rPr lang="en-US" sz="4000" i="0" baseline="-25000" dirty="0" err="1">
                <a:solidFill>
                  <a:schemeClr val="tx1"/>
                </a:solidFill>
              </a:rPr>
              <a:t>ck</a:t>
            </a:r>
            <a:r>
              <a:rPr lang="en-US" sz="4000" i="0" dirty="0">
                <a:solidFill>
                  <a:schemeClr val="tx1"/>
                </a:solidFill>
              </a:rPr>
              <a:t> b d))]</a:t>
            </a:r>
            <a:endParaRPr lang="en-IN" sz="4000" i="0" dirty="0">
              <a:solidFill>
                <a:schemeClr val="tx1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4000" i="0" dirty="0">
              <a:solidFill>
                <a:schemeClr val="tx1">
                  <a:lumMod val="95000"/>
                  <a:lumOff val="5000"/>
                </a:schemeClr>
              </a:solidFill>
              <a:cs typeface="Times New Roman" panose="02020603050405020304" pitchFamily="18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4000" i="0" dirty="0">
                <a:solidFill>
                  <a:schemeClr val="tx1">
                    <a:lumMod val="95000"/>
                    <a:lumOff val="5000"/>
                  </a:schemeClr>
                </a:solidFill>
                <a:cs typeface="Times New Roman" panose="02020603050405020304" pitchFamily="18" charset="0"/>
              </a:rPr>
              <a:t>Negative reinforcement </a:t>
            </a:r>
          </a:p>
          <a:p>
            <a:pPr algn="l"/>
            <a:r>
              <a:rPr lang="en-US" sz="4000" i="0" dirty="0">
                <a:solidFill>
                  <a:schemeClr val="tx1">
                    <a:lumMod val="95000"/>
                    <a:lumOff val="5000"/>
                  </a:schemeClr>
                </a:solidFill>
                <a:cs typeface="Times New Roman" panose="02020603050405020304" pitchFamily="18" charset="0"/>
              </a:rPr>
              <a:t>            -Provide 6nos of 20 mm </a:t>
            </a:r>
            <a:r>
              <a:rPr lang="en-US" sz="4000" i="0" dirty="0" err="1">
                <a:solidFill>
                  <a:schemeClr val="tx1">
                    <a:lumMod val="95000"/>
                    <a:lumOff val="5000"/>
                  </a:schemeClr>
                </a:solidFill>
                <a:cs typeface="Times New Roman" panose="02020603050405020304" pitchFamily="18" charset="0"/>
              </a:rPr>
              <a:t>dia</a:t>
            </a:r>
            <a:r>
              <a:rPr lang="en-US" sz="4000" i="0" dirty="0">
                <a:solidFill>
                  <a:schemeClr val="tx1">
                    <a:lumMod val="95000"/>
                    <a:lumOff val="5000"/>
                  </a:schemeClr>
                </a:solidFill>
                <a:cs typeface="Times New Roman" panose="02020603050405020304" pitchFamily="18" charset="0"/>
              </a:rPr>
              <a:t> at the top tension face near supports.</a:t>
            </a:r>
          </a:p>
          <a:p>
            <a:r>
              <a:rPr lang="en-US" sz="4000" i="0" dirty="0">
                <a:solidFill>
                  <a:schemeClr val="tx1"/>
                </a:solidFill>
              </a:rPr>
              <a:t>             </a:t>
            </a:r>
            <a:r>
              <a:rPr lang="en-US" sz="4000" i="0" dirty="0" err="1">
                <a:solidFill>
                  <a:schemeClr val="tx1"/>
                </a:solidFill>
              </a:rPr>
              <a:t>A</a:t>
            </a:r>
            <a:r>
              <a:rPr lang="en-US" sz="4000" i="0" baseline="-25000" dirty="0" err="1">
                <a:solidFill>
                  <a:schemeClr val="tx1"/>
                </a:solidFill>
              </a:rPr>
              <a:t>st</a:t>
            </a:r>
            <a:r>
              <a:rPr lang="en-US" sz="4000" i="0" dirty="0">
                <a:solidFill>
                  <a:schemeClr val="tx1">
                    <a:lumMod val="95000"/>
                    <a:lumOff val="5000"/>
                  </a:schemeClr>
                </a:solidFill>
                <a:cs typeface="Times New Roman" panose="02020603050405020304" pitchFamily="18" charset="0"/>
              </a:rPr>
              <a:t>= 868.1mm</a:t>
            </a:r>
            <a:r>
              <a:rPr lang="en-US" sz="4000" baseline="30000" dirty="0">
                <a:effectLst/>
                <a:ea typeface="Times New Roman" panose="02020603050405020304" pitchFamily="18" charset="0"/>
              </a:rPr>
              <a:t>2</a:t>
            </a:r>
            <a:r>
              <a:rPr lang="en-US" sz="4000" dirty="0">
                <a:solidFill>
                  <a:schemeClr val="tx1">
                    <a:lumMod val="95000"/>
                    <a:lumOff val="5000"/>
                  </a:schemeClr>
                </a:solidFill>
                <a:cs typeface="Times New Roman" panose="02020603050405020304" pitchFamily="18" charset="0"/>
              </a:rPr>
              <a:t> [</a:t>
            </a:r>
            <a:r>
              <a:rPr lang="en-US" sz="4000" i="0" dirty="0">
                <a:solidFill>
                  <a:schemeClr val="tx1"/>
                </a:solidFill>
              </a:rPr>
              <a:t>M</a:t>
            </a:r>
            <a:r>
              <a:rPr lang="en-US" sz="4000" i="0" baseline="-25000" dirty="0">
                <a:solidFill>
                  <a:schemeClr val="tx1"/>
                </a:solidFill>
              </a:rPr>
              <a:t>u</a:t>
            </a:r>
            <a:r>
              <a:rPr lang="en-US" sz="4000" i="0" dirty="0">
                <a:solidFill>
                  <a:schemeClr val="tx1"/>
                </a:solidFill>
              </a:rPr>
              <a:t> = 0.87 </a:t>
            </a:r>
            <a:r>
              <a:rPr lang="en-US" sz="4000" i="0" dirty="0" err="1">
                <a:solidFill>
                  <a:schemeClr val="tx1"/>
                </a:solidFill>
              </a:rPr>
              <a:t>f</a:t>
            </a:r>
            <a:r>
              <a:rPr lang="en-US" sz="4000" i="0" baseline="-25000" dirty="0" err="1">
                <a:solidFill>
                  <a:schemeClr val="tx1"/>
                </a:solidFill>
              </a:rPr>
              <a:t>y</a:t>
            </a:r>
            <a:r>
              <a:rPr lang="en-US" sz="4000" i="0" dirty="0" err="1">
                <a:solidFill>
                  <a:schemeClr val="tx1"/>
                </a:solidFill>
              </a:rPr>
              <a:t>A</a:t>
            </a:r>
            <a:r>
              <a:rPr lang="en-US" sz="4000" i="0" baseline="-25000" dirty="0" err="1">
                <a:solidFill>
                  <a:schemeClr val="tx1"/>
                </a:solidFill>
              </a:rPr>
              <a:t>st</a:t>
            </a:r>
            <a:r>
              <a:rPr lang="en-US" sz="4000" i="0" dirty="0">
                <a:solidFill>
                  <a:schemeClr val="tx1"/>
                </a:solidFill>
              </a:rPr>
              <a:t> d [1-((</a:t>
            </a:r>
            <a:r>
              <a:rPr lang="en-US" sz="4000" i="0" dirty="0" err="1">
                <a:solidFill>
                  <a:schemeClr val="tx1"/>
                </a:solidFill>
              </a:rPr>
              <a:t>A</a:t>
            </a:r>
            <a:r>
              <a:rPr lang="en-US" sz="4000" i="0" baseline="-25000" dirty="0" err="1">
                <a:solidFill>
                  <a:schemeClr val="tx1"/>
                </a:solidFill>
              </a:rPr>
              <a:t>st</a:t>
            </a:r>
            <a:r>
              <a:rPr lang="en-US" sz="4000" i="0" dirty="0" err="1">
                <a:solidFill>
                  <a:schemeClr val="tx1"/>
                </a:solidFill>
              </a:rPr>
              <a:t>f</a:t>
            </a:r>
            <a:r>
              <a:rPr lang="en-US" sz="4000" i="0" baseline="-25000" dirty="0" err="1">
                <a:solidFill>
                  <a:schemeClr val="tx1"/>
                </a:solidFill>
              </a:rPr>
              <a:t>y</a:t>
            </a:r>
            <a:r>
              <a:rPr lang="en-US" sz="4000" i="0" dirty="0">
                <a:solidFill>
                  <a:schemeClr val="tx1"/>
                </a:solidFill>
              </a:rPr>
              <a:t>)/(</a:t>
            </a:r>
            <a:r>
              <a:rPr lang="en-US" sz="4000" i="0" dirty="0" err="1">
                <a:solidFill>
                  <a:schemeClr val="tx1"/>
                </a:solidFill>
              </a:rPr>
              <a:t>f</a:t>
            </a:r>
            <a:r>
              <a:rPr lang="en-US" sz="4000" i="0" baseline="-25000" dirty="0" err="1">
                <a:solidFill>
                  <a:schemeClr val="tx1"/>
                </a:solidFill>
              </a:rPr>
              <a:t>ck</a:t>
            </a:r>
            <a:r>
              <a:rPr lang="en-US" sz="4000" i="0" dirty="0">
                <a:solidFill>
                  <a:schemeClr val="tx1"/>
                </a:solidFill>
              </a:rPr>
              <a:t> b d))]</a:t>
            </a:r>
            <a:endParaRPr lang="en-US" sz="4000" i="0" dirty="0">
              <a:solidFill>
                <a:schemeClr val="tx1">
                  <a:lumMod val="95000"/>
                  <a:lumOff val="5000"/>
                </a:schemeClr>
              </a:solidFill>
              <a:cs typeface="Times New Roman" panose="02020603050405020304" pitchFamily="18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4000" i="0" dirty="0">
                <a:solidFill>
                  <a:schemeClr val="tx1">
                    <a:lumMod val="95000"/>
                    <a:lumOff val="5000"/>
                  </a:schemeClr>
                </a:solidFill>
                <a:cs typeface="Times New Roman" panose="02020603050405020304" pitchFamily="18" charset="0"/>
              </a:rPr>
              <a:t>Positive reinforcement at midspan</a:t>
            </a:r>
          </a:p>
          <a:p>
            <a:pPr algn="l"/>
            <a:r>
              <a:rPr lang="en-US" sz="4000" i="0" dirty="0">
                <a:solidFill>
                  <a:schemeClr val="tx1">
                    <a:lumMod val="95000"/>
                    <a:lumOff val="5000"/>
                  </a:schemeClr>
                </a:solidFill>
                <a:cs typeface="Times New Roman" panose="02020603050405020304" pitchFamily="18" charset="0"/>
              </a:rPr>
              <a:t>            -provide 4 </a:t>
            </a:r>
            <a:r>
              <a:rPr lang="en-US" sz="4000" i="0" dirty="0" err="1">
                <a:solidFill>
                  <a:schemeClr val="tx1">
                    <a:lumMod val="95000"/>
                    <a:lumOff val="5000"/>
                  </a:schemeClr>
                </a:solidFill>
                <a:cs typeface="Times New Roman" panose="02020603050405020304" pitchFamily="18" charset="0"/>
              </a:rPr>
              <a:t>nos</a:t>
            </a:r>
            <a:r>
              <a:rPr lang="en-US" sz="4000" i="0" dirty="0">
                <a:solidFill>
                  <a:schemeClr val="tx1">
                    <a:lumMod val="95000"/>
                    <a:lumOff val="5000"/>
                  </a:schemeClr>
                </a:solidFill>
                <a:cs typeface="Times New Roman" panose="02020603050405020304" pitchFamily="18" charset="0"/>
              </a:rPr>
              <a:t> of 20 mm </a:t>
            </a:r>
            <a:r>
              <a:rPr lang="en-US" sz="4000" i="0" dirty="0" err="1">
                <a:solidFill>
                  <a:schemeClr val="tx1">
                    <a:lumMod val="95000"/>
                    <a:lumOff val="5000"/>
                  </a:schemeClr>
                </a:solidFill>
                <a:cs typeface="Times New Roman" panose="02020603050405020304" pitchFamily="18" charset="0"/>
              </a:rPr>
              <a:t>dia</a:t>
            </a:r>
            <a:r>
              <a:rPr lang="en-US" sz="4000" i="0" dirty="0">
                <a:solidFill>
                  <a:schemeClr val="tx1">
                    <a:lumMod val="95000"/>
                    <a:lumOff val="5000"/>
                  </a:schemeClr>
                </a:solidFill>
                <a:cs typeface="Times New Roman" panose="02020603050405020304" pitchFamily="18" charset="0"/>
              </a:rPr>
              <a:t> at bottom tension at center span section </a:t>
            </a:r>
          </a:p>
          <a:p>
            <a:endParaRPr lang="en-IN" sz="2400" i="0" dirty="0"/>
          </a:p>
        </p:txBody>
      </p:sp>
    </p:spTree>
    <p:extLst>
      <p:ext uri="{BB962C8B-B14F-4D97-AF65-F5344CB8AC3E}">
        <p14:creationId xmlns:p14="http://schemas.microsoft.com/office/powerpoint/2010/main" val="40914362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74727-5A82-4D5C-AF73-264E79A895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REINFORCEMENT OF BEAM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BD5906-3C9E-4051-BD68-E084400BAC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0235" y="1058878"/>
            <a:ext cx="6453218" cy="5799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7373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7D1C65-A1D2-41A5-9703-0A7D82B842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VALUE FROM STADD PRO</a:t>
            </a:r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FCD085A-23F6-4486-90E6-9230C28F3B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861" y="2054446"/>
            <a:ext cx="4851435" cy="205456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4D84CFC-AE13-4790-B7E6-98B6D0ED76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196343"/>
            <a:ext cx="5730737" cy="1188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3258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F4E96-A349-4521-865E-87011C4CC0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8293"/>
            <a:ext cx="10972800" cy="796908"/>
          </a:xfrm>
        </p:spPr>
        <p:txBody>
          <a:bodyPr>
            <a:normAutofit/>
          </a:bodyPr>
          <a:lstStyle/>
          <a:p>
            <a:r>
              <a:rPr lang="en-US" dirty="0"/>
              <a:t>DESIGN OF COLUMN SUBJECTED TO UNIAXIAL BENDING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241539-A278-441D-B643-4156711960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6335" y="1119469"/>
            <a:ext cx="10972800" cy="5365305"/>
          </a:xfrm>
        </p:spPr>
        <p:txBody>
          <a:bodyPr>
            <a:no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200" i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Size of column              = 300mm X 500mm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200" i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Effective span               =3000mm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200" i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Effective length, </a:t>
            </a:r>
            <a:r>
              <a:rPr lang="en-US" altLang="en-US" sz="2200" dirty="0">
                <a:solidFill>
                  <a:schemeClr val="tx1"/>
                </a:solidFill>
              </a:rPr>
              <a:t>L </a:t>
            </a:r>
            <a:r>
              <a:rPr lang="en-US" altLang="en-US" sz="2200" baseline="-25000" dirty="0">
                <a:solidFill>
                  <a:schemeClr val="tx1"/>
                </a:solidFill>
              </a:rPr>
              <a:t>eff</a:t>
            </a:r>
            <a:r>
              <a:rPr lang="en-US" sz="2200" i="0" dirty="0">
                <a:solidFill>
                  <a:schemeClr val="tx1"/>
                </a:solidFill>
                <a:cs typeface="Times New Roman" panose="02020603050405020304" pitchFamily="18" charset="0"/>
              </a:rPr>
              <a:t>      </a:t>
            </a:r>
            <a:r>
              <a:rPr lang="en-US" sz="2200" i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=2100mm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200" i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Factored load, Pu          = 2154kN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200" i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Factored moment, </a:t>
            </a:r>
            <a:r>
              <a:rPr lang="en-US" sz="2200" i="0" dirty="0">
                <a:solidFill>
                  <a:schemeClr val="tx1"/>
                </a:solidFill>
                <a:ea typeface="Times New Roman" panose="02020603050405020304" pitchFamily="18" charset="0"/>
              </a:rPr>
              <a:t>M</a:t>
            </a:r>
            <a:r>
              <a:rPr lang="en-US" sz="2200" i="0" baseline="-25000" dirty="0">
                <a:solidFill>
                  <a:schemeClr val="tx1"/>
                </a:solidFill>
                <a:ea typeface="Times New Roman" panose="02020603050405020304" pitchFamily="18" charset="0"/>
              </a:rPr>
              <a:t>UX</a:t>
            </a:r>
            <a:r>
              <a:rPr lang="en-US" sz="2200" i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=108.21kNm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200" i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</a:t>
            </a:r>
            <a:r>
              <a:rPr lang="en-US" sz="2200" i="0" dirty="0">
                <a:solidFill>
                  <a:schemeClr val="tx1"/>
                </a:solidFill>
                <a:ea typeface="Times New Roman" panose="02020603050405020304" pitchFamily="18" charset="0"/>
              </a:rPr>
              <a:t>M</a:t>
            </a:r>
            <a:r>
              <a:rPr lang="en-US" sz="2200" i="0" baseline="-25000" dirty="0">
                <a:solidFill>
                  <a:schemeClr val="tx1"/>
                </a:solidFill>
                <a:ea typeface="Times New Roman" panose="02020603050405020304" pitchFamily="18" charset="0"/>
              </a:rPr>
              <a:t>UY</a:t>
            </a:r>
            <a:r>
              <a:rPr lang="en-US" sz="2200" i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=59.13kNm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200" i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Equivalent </a:t>
            </a:r>
            <a:r>
              <a:rPr lang="en-US" sz="2200" i="0" dirty="0">
                <a:solidFill>
                  <a:schemeClr val="tx1"/>
                </a:solidFill>
                <a:cs typeface="Times New Roman" panose="02020603050405020304" pitchFamily="18" charset="0"/>
              </a:rPr>
              <a:t>moment       =</a:t>
            </a:r>
            <a:r>
              <a:rPr lang="en-US" sz="2200" dirty="0"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US" sz="2200" i="0" dirty="0"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1.15 </a:t>
            </a:r>
            <a:r>
              <a:rPr lang="en-US" sz="2200" i="0" dirty="0">
                <a:solidFill>
                  <a:schemeClr val="tx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√</a:t>
            </a:r>
            <a:r>
              <a:rPr lang="en-US" sz="2200" i="0" dirty="0"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(M</a:t>
            </a:r>
            <a:r>
              <a:rPr lang="en-US" sz="2200" i="0" baseline="-25000" dirty="0"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ux2</a:t>
            </a:r>
            <a:r>
              <a:rPr lang="en-US" sz="2200" i="0" dirty="0"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 + M</a:t>
            </a:r>
            <a:r>
              <a:rPr lang="en-US" sz="2200" i="0" baseline="-25000" dirty="0"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uy2</a:t>
            </a:r>
            <a:r>
              <a:rPr lang="en-US" sz="2200" i="0" dirty="0"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)</a:t>
            </a:r>
            <a:r>
              <a:rPr lang="en-US" sz="2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=</a:t>
            </a:r>
            <a:r>
              <a:rPr lang="en-US" sz="2200" i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141.8kNm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200" i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Longitudinal reinforcement</a:t>
            </a:r>
          </a:p>
          <a:p>
            <a:pPr algn="l"/>
            <a:r>
              <a:rPr lang="en-US" sz="2200" i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-Provide 10 </a:t>
            </a:r>
            <a:r>
              <a:rPr lang="en-US" sz="2200" i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nos</a:t>
            </a:r>
            <a:r>
              <a:rPr lang="en-US" sz="2200" i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of 20mm bar which is equally distributed on two Sides </a:t>
            </a:r>
          </a:p>
          <a:p>
            <a:r>
              <a:rPr lang="en-US" sz="2200" i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</a:t>
            </a:r>
            <a:r>
              <a:rPr lang="en-US" sz="2400" i="0" dirty="0" err="1">
                <a:solidFill>
                  <a:schemeClr val="tx1"/>
                </a:solidFill>
              </a:rPr>
              <a:t>A</a:t>
            </a:r>
            <a:r>
              <a:rPr lang="en-US" sz="2400" i="0" baseline="-25000" dirty="0" err="1">
                <a:solidFill>
                  <a:schemeClr val="tx1"/>
                </a:solidFill>
              </a:rPr>
              <a:t>st</a:t>
            </a:r>
            <a:r>
              <a:rPr lang="en-US" sz="2200" i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provided =</a:t>
            </a:r>
            <a:r>
              <a:rPr lang="en-US" sz="2200" i="0" dirty="0">
                <a:solidFill>
                  <a:schemeClr val="tx1"/>
                </a:solidFill>
                <a:cs typeface="Times New Roman" panose="02020603050405020304" pitchFamily="18" charset="0"/>
              </a:rPr>
              <a:t>3000mm</a:t>
            </a:r>
            <a:r>
              <a:rPr lang="en-US" sz="2200" baseline="30000" dirty="0"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2</a:t>
            </a:r>
            <a:r>
              <a:rPr lang="en-US" sz="2200" dirty="0">
                <a:solidFill>
                  <a:schemeClr val="tx1"/>
                </a:solidFill>
                <a:cs typeface="Times New Roman" panose="02020603050405020304" pitchFamily="18" charset="0"/>
              </a:rPr>
              <a:t> (</a:t>
            </a:r>
            <a:r>
              <a:rPr lang="en-US" sz="2200" dirty="0" err="1"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P</a:t>
            </a:r>
            <a:r>
              <a:rPr lang="en-US" sz="2200" baseline="-25000" dirty="0" err="1"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uz</a:t>
            </a:r>
            <a:r>
              <a:rPr lang="en-US" sz="2200" dirty="0"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 = 0.45f</a:t>
            </a:r>
            <a:r>
              <a:rPr lang="en-US" sz="2200" baseline="-25000" dirty="0"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ck</a:t>
            </a:r>
            <a:r>
              <a:rPr lang="en-US" sz="2200" dirty="0"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*A</a:t>
            </a:r>
            <a:r>
              <a:rPr lang="en-US" sz="2200" baseline="-25000" dirty="0"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sc</a:t>
            </a:r>
            <a:r>
              <a:rPr lang="en-US" sz="2200" dirty="0"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+0.75f</a:t>
            </a:r>
            <a:r>
              <a:rPr lang="en-US" sz="2200" baseline="-25000" dirty="0"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y</a:t>
            </a:r>
            <a:r>
              <a:rPr lang="en-US" sz="2200" dirty="0"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A</a:t>
            </a:r>
            <a:r>
              <a:rPr lang="en-US" sz="2200" baseline="-25000" dirty="0"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sc</a:t>
            </a:r>
            <a:r>
              <a:rPr lang="en-US" sz="2200" dirty="0"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US" sz="2200" dirty="0">
                <a:solidFill>
                  <a:schemeClr val="tx1"/>
                </a:solidFill>
                <a:cs typeface="Times New Roman" panose="02020603050405020304" pitchFamily="18" charset="0"/>
              </a:rPr>
              <a:t>)</a:t>
            </a:r>
            <a:endParaRPr lang="en-US" sz="2200" i="0" dirty="0">
              <a:solidFill>
                <a:schemeClr val="tx1"/>
              </a:solidFill>
              <a:cs typeface="Times New Roman" panose="02020603050405020304" pitchFamily="18" charset="0"/>
            </a:endParaRPr>
          </a:p>
          <a:p>
            <a:pPr algn="l"/>
            <a:endParaRPr lang="en-US" sz="2200" i="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l"/>
            <a:r>
              <a:rPr lang="en-US" sz="2200" i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Lateral ties</a:t>
            </a:r>
          </a:p>
          <a:p>
            <a:pPr algn="l"/>
            <a:r>
              <a:rPr lang="en-US" sz="2200" i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-provide  8 </a:t>
            </a:r>
            <a:r>
              <a:rPr lang="en-US" sz="2200" i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dia</a:t>
            </a:r>
            <a:r>
              <a:rPr lang="en-US" sz="2200" i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bar of lateral ties at 250 mm spacing</a:t>
            </a:r>
          </a:p>
        </p:txBody>
      </p:sp>
    </p:spTree>
    <p:extLst>
      <p:ext uri="{BB962C8B-B14F-4D97-AF65-F5344CB8AC3E}">
        <p14:creationId xmlns:p14="http://schemas.microsoft.com/office/powerpoint/2010/main" val="6432199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98FE87-D21A-4F36-A560-BFB4BAAA6C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REINFORCEMENT OF COLUMN 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BE0737-F069-4E43-98AD-28D444D476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67"/>
          <a:stretch/>
        </p:blipFill>
        <p:spPr>
          <a:xfrm>
            <a:off x="1744794" y="1067032"/>
            <a:ext cx="8238960" cy="56230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401917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18BAB-33F0-440A-B548-3F0143C810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CEITICAL COLUMN BI AXIAL 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88EC74-DAB9-4306-8B4F-098FB80D08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3729" y="1425389"/>
            <a:ext cx="6533336" cy="5195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6357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5ACDD-3687-46AC-9E19-0294AAE9C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EA4D1BC-A87D-4D48-A537-A54C69259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445" y="1546892"/>
            <a:ext cx="8213361" cy="171882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EF76035-3DA2-45EF-86C7-F38588BB0D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956" y="4022989"/>
            <a:ext cx="6202121" cy="558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1390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80DF30-7B84-4FFB-9BB2-79A205547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DESIGN OF COLUMN SUBJECTED TO BIAXIAL BENDING</a:t>
            </a:r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B43BD23-33D6-4FCF-A403-73B1E2BC2900}"/>
              </a:ext>
            </a:extLst>
          </p:cNvPr>
          <p:cNvSpPr txBox="1"/>
          <p:nvPr/>
        </p:nvSpPr>
        <p:spPr>
          <a:xfrm>
            <a:off x="259975" y="1134106"/>
            <a:ext cx="10911129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200" dirty="0">
                <a:latin typeface="+mj-lt"/>
                <a:cs typeface="Times New Roman" panose="02020603050405020304" pitchFamily="18" charset="0"/>
              </a:rPr>
              <a:t>Size of column                   = 300mm X 500mm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200" dirty="0">
                <a:latin typeface="+mj-lt"/>
                <a:cs typeface="Times New Roman" panose="02020603050405020304" pitchFamily="18" charset="0"/>
              </a:rPr>
              <a:t>Effective span                    = 3000mm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200" dirty="0">
                <a:latin typeface="+mj-lt"/>
                <a:cs typeface="Times New Roman" panose="02020603050405020304" pitchFamily="18" charset="0"/>
              </a:rPr>
              <a:t>Effective length, El            = 2100mm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200" dirty="0">
                <a:latin typeface="+mj-lt"/>
                <a:cs typeface="Times New Roman" panose="02020603050405020304" pitchFamily="18" charset="0"/>
              </a:rPr>
              <a:t>Factored load, Pu              = 1060 </a:t>
            </a:r>
            <a:r>
              <a:rPr lang="en-US" sz="2200" dirty="0" err="1">
                <a:latin typeface="+mj-lt"/>
                <a:cs typeface="Times New Roman" panose="02020603050405020304" pitchFamily="18" charset="0"/>
              </a:rPr>
              <a:t>kN</a:t>
            </a:r>
            <a:endParaRPr lang="en-US" sz="2200" dirty="0">
              <a:latin typeface="+mj-lt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+mj-lt"/>
                <a:cs typeface="Times New Roman" panose="02020603050405020304" pitchFamily="18" charset="0"/>
              </a:rPr>
              <a:t>Factored Moment , </a:t>
            </a:r>
            <a:r>
              <a:rPr lang="en-US" sz="2200" dirty="0">
                <a:latin typeface="+mj-lt"/>
                <a:ea typeface="Times New Roman" panose="02020603050405020304" pitchFamily="18" charset="0"/>
              </a:rPr>
              <a:t>M</a:t>
            </a:r>
            <a:r>
              <a:rPr lang="en-US" sz="2200" baseline="-25000" dirty="0">
                <a:latin typeface="+mj-lt"/>
                <a:ea typeface="Times New Roman" panose="02020603050405020304" pitchFamily="18" charset="0"/>
              </a:rPr>
              <a:t>UX</a:t>
            </a:r>
            <a:r>
              <a:rPr lang="en-US" sz="2200" dirty="0">
                <a:latin typeface="+mj-lt"/>
                <a:cs typeface="Times New Roman" panose="02020603050405020304" pitchFamily="18" charset="0"/>
              </a:rPr>
              <a:t>   = 133kNm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+mj-lt"/>
                <a:cs typeface="Times New Roman" panose="02020603050405020304" pitchFamily="18" charset="0"/>
              </a:rPr>
              <a:t>                                   </a:t>
            </a:r>
            <a:r>
              <a:rPr lang="en-US" sz="2200" dirty="0">
                <a:latin typeface="+mj-lt"/>
                <a:ea typeface="Times New Roman" panose="02020603050405020304" pitchFamily="18" charset="0"/>
              </a:rPr>
              <a:t>M</a:t>
            </a:r>
            <a:r>
              <a:rPr lang="en-US" sz="2200" baseline="-25000" dirty="0">
                <a:latin typeface="+mj-lt"/>
                <a:ea typeface="Times New Roman" panose="02020603050405020304" pitchFamily="18" charset="0"/>
              </a:rPr>
              <a:t>UY</a:t>
            </a:r>
            <a:r>
              <a:rPr lang="en-US" sz="2200" dirty="0">
                <a:latin typeface="+mj-lt"/>
                <a:cs typeface="Times New Roman" panose="02020603050405020304" pitchFamily="18" charset="0"/>
              </a:rPr>
              <a:t>   = 75.5 </a:t>
            </a:r>
            <a:r>
              <a:rPr lang="en-US" sz="2200" dirty="0" err="1">
                <a:latin typeface="+mj-lt"/>
                <a:cs typeface="Times New Roman" panose="02020603050405020304" pitchFamily="18" charset="0"/>
              </a:rPr>
              <a:t>kNm</a:t>
            </a:r>
            <a:endParaRPr lang="en-US" sz="2200" dirty="0">
              <a:latin typeface="+mj-lt"/>
              <a:cs typeface="Times New Roman" panose="02020603050405020304" pitchFamily="18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200" dirty="0">
                <a:latin typeface="+mj-lt"/>
                <a:cs typeface="Times New Roman" panose="02020603050405020304" pitchFamily="18" charset="0"/>
              </a:rPr>
              <a:t>Equivalent moment           = </a:t>
            </a:r>
            <a:r>
              <a:rPr lang="en-US" sz="2200" dirty="0">
                <a:effectLst/>
                <a:latin typeface="+mj-lt"/>
                <a:ea typeface="Times New Roman" panose="02020603050405020304" pitchFamily="18" charset="0"/>
              </a:rPr>
              <a:t>1.15 </a:t>
            </a:r>
            <a:r>
              <a:rPr lang="en-US" sz="22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√</a:t>
            </a:r>
            <a:r>
              <a:rPr lang="en-US" sz="2200" dirty="0">
                <a:effectLst/>
                <a:latin typeface="+mj-lt"/>
                <a:ea typeface="Times New Roman" panose="02020603050405020304" pitchFamily="18" charset="0"/>
              </a:rPr>
              <a:t>(M</a:t>
            </a:r>
            <a:r>
              <a:rPr lang="en-US" sz="2200" baseline="-25000" dirty="0">
                <a:effectLst/>
                <a:latin typeface="+mj-lt"/>
                <a:ea typeface="Times New Roman" panose="02020603050405020304" pitchFamily="18" charset="0"/>
              </a:rPr>
              <a:t>ux2</a:t>
            </a:r>
            <a:r>
              <a:rPr lang="en-US" sz="2200" dirty="0">
                <a:effectLst/>
                <a:latin typeface="+mj-lt"/>
                <a:ea typeface="Times New Roman" panose="02020603050405020304" pitchFamily="18" charset="0"/>
              </a:rPr>
              <a:t> + M</a:t>
            </a:r>
            <a:r>
              <a:rPr lang="en-US" sz="2200" baseline="-25000" dirty="0">
                <a:effectLst/>
                <a:latin typeface="+mj-lt"/>
                <a:ea typeface="Times New Roman" panose="02020603050405020304" pitchFamily="18" charset="0"/>
              </a:rPr>
              <a:t>uy2</a:t>
            </a:r>
            <a:r>
              <a:rPr lang="en-US" sz="2200" dirty="0">
                <a:effectLst/>
                <a:latin typeface="+mj-lt"/>
                <a:ea typeface="Times New Roman" panose="02020603050405020304" pitchFamily="18" charset="0"/>
              </a:rPr>
              <a:t>) </a:t>
            </a:r>
            <a:r>
              <a:rPr lang="en-US" sz="22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2200" dirty="0">
                <a:latin typeface="+mj-lt"/>
                <a:cs typeface="Times New Roman" panose="02020603050405020304" pitchFamily="18" charset="0"/>
              </a:rPr>
              <a:t> 175.5kNm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200" dirty="0">
                <a:latin typeface="+mj-lt"/>
                <a:cs typeface="Times New Roman" panose="02020603050405020304" pitchFamily="18" charset="0"/>
              </a:rPr>
              <a:t>Longitudinal reinforcement</a:t>
            </a:r>
          </a:p>
          <a:p>
            <a:pPr algn="l"/>
            <a:r>
              <a:rPr lang="en-US" sz="2200" dirty="0">
                <a:latin typeface="+mj-lt"/>
                <a:cs typeface="Times New Roman" panose="02020603050405020304" pitchFamily="18" charset="0"/>
              </a:rPr>
              <a:t>         -Provide 8 </a:t>
            </a:r>
            <a:r>
              <a:rPr lang="en-US" sz="2200" dirty="0" err="1">
                <a:latin typeface="+mj-lt"/>
                <a:cs typeface="Times New Roman" panose="02020603050405020304" pitchFamily="18" charset="0"/>
              </a:rPr>
              <a:t>nos</a:t>
            </a:r>
            <a:r>
              <a:rPr lang="en-US" sz="2200" dirty="0">
                <a:latin typeface="+mj-lt"/>
                <a:cs typeface="Times New Roman" panose="02020603050405020304" pitchFamily="18" charset="0"/>
              </a:rPr>
              <a:t> of 20mm bar which is equally distributed on two sides </a:t>
            </a:r>
          </a:p>
          <a:p>
            <a:r>
              <a:rPr lang="en-US" sz="2200" dirty="0">
                <a:latin typeface="+mj-lt"/>
                <a:cs typeface="Times New Roman" panose="02020603050405020304" pitchFamily="18" charset="0"/>
              </a:rPr>
              <a:t>          </a:t>
            </a:r>
            <a:r>
              <a:rPr lang="en-US" sz="2200" dirty="0" err="1">
                <a:latin typeface="+mj-lt"/>
              </a:rPr>
              <a:t>A</a:t>
            </a:r>
            <a:r>
              <a:rPr lang="en-US" sz="2200" baseline="-25000" dirty="0" err="1">
                <a:latin typeface="+mj-lt"/>
              </a:rPr>
              <a:t>st</a:t>
            </a:r>
            <a:r>
              <a:rPr lang="en-US" sz="2200" baseline="-25000" dirty="0">
                <a:latin typeface="+mj-lt"/>
              </a:rPr>
              <a:t> </a:t>
            </a:r>
            <a:r>
              <a:rPr lang="en-US" sz="2200" dirty="0">
                <a:latin typeface="+mj-lt"/>
                <a:cs typeface="Times New Roman" panose="02020603050405020304" pitchFamily="18" charset="0"/>
              </a:rPr>
              <a:t>provided = 2512mm</a:t>
            </a:r>
            <a:r>
              <a:rPr lang="en-US" sz="2200" baseline="30000" dirty="0">
                <a:effectLst/>
                <a:latin typeface="+mj-lt"/>
                <a:ea typeface="Times New Roman" panose="02020603050405020304" pitchFamily="18" charset="0"/>
              </a:rPr>
              <a:t>2</a:t>
            </a:r>
            <a:r>
              <a:rPr lang="en-US" sz="2200" dirty="0">
                <a:latin typeface="+mj-lt"/>
                <a:cs typeface="Times New Roman" panose="02020603050405020304" pitchFamily="18" charset="0"/>
              </a:rPr>
              <a:t> (</a:t>
            </a:r>
            <a:r>
              <a:rPr lang="en-US" sz="2200" dirty="0" err="1">
                <a:effectLst/>
                <a:latin typeface="+mj-lt"/>
                <a:ea typeface="Times New Roman" panose="02020603050405020304" pitchFamily="18" charset="0"/>
              </a:rPr>
              <a:t>P</a:t>
            </a:r>
            <a:r>
              <a:rPr lang="en-US" sz="2200" baseline="-25000" dirty="0" err="1">
                <a:effectLst/>
                <a:latin typeface="+mj-lt"/>
                <a:ea typeface="Times New Roman" panose="02020603050405020304" pitchFamily="18" charset="0"/>
              </a:rPr>
              <a:t>uz</a:t>
            </a:r>
            <a:r>
              <a:rPr lang="en-US" sz="2200" dirty="0">
                <a:effectLst/>
                <a:latin typeface="+mj-lt"/>
                <a:ea typeface="Times New Roman" panose="02020603050405020304" pitchFamily="18" charset="0"/>
              </a:rPr>
              <a:t> = 0.45f</a:t>
            </a:r>
            <a:r>
              <a:rPr lang="en-US" sz="2200" baseline="-25000" dirty="0">
                <a:effectLst/>
                <a:latin typeface="+mj-lt"/>
                <a:ea typeface="Times New Roman" panose="02020603050405020304" pitchFamily="18" charset="0"/>
              </a:rPr>
              <a:t>ck</a:t>
            </a:r>
            <a:r>
              <a:rPr lang="en-US" sz="2200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2200" dirty="0">
                <a:latin typeface="+mj-lt"/>
                <a:ea typeface="Times New Roman" panose="02020603050405020304" pitchFamily="18" charset="0"/>
              </a:rPr>
              <a:t>x</a:t>
            </a:r>
            <a:r>
              <a:rPr lang="en-US" sz="2200" dirty="0">
                <a:effectLst/>
                <a:latin typeface="+mj-lt"/>
                <a:ea typeface="Times New Roman" panose="02020603050405020304" pitchFamily="18" charset="0"/>
              </a:rPr>
              <a:t>A</a:t>
            </a:r>
            <a:r>
              <a:rPr lang="en-US" sz="2200" baseline="-25000" dirty="0">
                <a:effectLst/>
                <a:latin typeface="+mj-lt"/>
                <a:ea typeface="Times New Roman" panose="02020603050405020304" pitchFamily="18" charset="0"/>
              </a:rPr>
              <a:t>sc</a:t>
            </a:r>
            <a:r>
              <a:rPr lang="en-US" sz="2200" dirty="0">
                <a:effectLst/>
                <a:latin typeface="+mj-lt"/>
                <a:ea typeface="Times New Roman" panose="02020603050405020304" pitchFamily="18" charset="0"/>
              </a:rPr>
              <a:t>+0.75f</a:t>
            </a:r>
            <a:r>
              <a:rPr lang="en-US" sz="2200" baseline="-25000" dirty="0">
                <a:effectLst/>
                <a:latin typeface="+mj-lt"/>
                <a:ea typeface="Times New Roman" panose="02020603050405020304" pitchFamily="18" charset="0"/>
              </a:rPr>
              <a:t>y</a:t>
            </a:r>
            <a:r>
              <a:rPr lang="en-US" sz="2200" dirty="0">
                <a:effectLst/>
                <a:latin typeface="+mj-lt"/>
                <a:ea typeface="Times New Roman" panose="02020603050405020304" pitchFamily="18" charset="0"/>
              </a:rPr>
              <a:t>A</a:t>
            </a:r>
            <a:r>
              <a:rPr lang="en-US" sz="2200" baseline="-25000" dirty="0">
                <a:effectLst/>
                <a:latin typeface="+mj-lt"/>
                <a:ea typeface="Times New Roman" panose="02020603050405020304" pitchFamily="18" charset="0"/>
              </a:rPr>
              <a:t>sc</a:t>
            </a:r>
            <a:r>
              <a:rPr lang="en-US" sz="2200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2200" dirty="0">
                <a:latin typeface="+mj-lt"/>
                <a:cs typeface="Times New Roman" panose="02020603050405020304" pitchFamily="18" charset="0"/>
              </a:rPr>
              <a:t>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200" dirty="0">
                <a:latin typeface="+mj-lt"/>
                <a:cs typeface="Times New Roman" panose="02020603050405020304" pitchFamily="18" charset="0"/>
              </a:rPr>
              <a:t>Lateral ties</a:t>
            </a:r>
          </a:p>
          <a:p>
            <a:pPr algn="l"/>
            <a:r>
              <a:rPr lang="en-US" sz="2200" dirty="0">
                <a:latin typeface="+mj-lt"/>
                <a:cs typeface="Times New Roman" panose="02020603050405020304" pitchFamily="18" charset="0"/>
              </a:rPr>
              <a:t>               -provide  8 </a:t>
            </a:r>
            <a:r>
              <a:rPr lang="en-US" sz="2200" dirty="0" err="1">
                <a:latin typeface="+mj-lt"/>
                <a:cs typeface="Times New Roman" panose="02020603050405020304" pitchFamily="18" charset="0"/>
              </a:rPr>
              <a:t>dia</a:t>
            </a:r>
            <a:r>
              <a:rPr lang="en-US" sz="2200" dirty="0">
                <a:latin typeface="+mj-lt"/>
                <a:cs typeface="Times New Roman" panose="02020603050405020304" pitchFamily="18" charset="0"/>
              </a:rPr>
              <a:t> bar of lateral ties at 250 mm spacing</a:t>
            </a:r>
          </a:p>
        </p:txBody>
      </p:sp>
    </p:spTree>
    <p:extLst>
      <p:ext uri="{BB962C8B-B14F-4D97-AF65-F5344CB8AC3E}">
        <p14:creationId xmlns:p14="http://schemas.microsoft.com/office/powerpoint/2010/main" val="25915933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774E79B-B610-4C9F-ADCA-89799B022525}"/>
              </a:ext>
            </a:extLst>
          </p:cNvPr>
          <p:cNvSpPr txBox="1"/>
          <p:nvPr/>
        </p:nvSpPr>
        <p:spPr>
          <a:xfrm>
            <a:off x="115410" y="204187"/>
            <a:ext cx="37374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OBJECTIVE :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BAFA18-6FB0-4B1B-8AD7-5B5944F43A60}"/>
              </a:ext>
            </a:extLst>
          </p:cNvPr>
          <p:cNvSpPr txBox="1"/>
          <p:nvPr/>
        </p:nvSpPr>
        <p:spPr>
          <a:xfrm>
            <a:off x="3968318" y="816746"/>
            <a:ext cx="7847862" cy="3970318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make  a complete design of the main structural </a:t>
            </a:r>
          </a:p>
          <a:p>
            <a:pPr algn="just"/>
            <a:r>
              <a:rPr lang="en-US" sz="2800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elements of a residential building with the </a:t>
            </a:r>
          </a:p>
          <a:p>
            <a:pPr algn="just"/>
            <a:r>
              <a:rPr lang="en-US" sz="2800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sustainable bio tank which including slabs, beams,  </a:t>
            </a:r>
          </a:p>
          <a:p>
            <a:pPr algn="just"/>
            <a:r>
              <a:rPr lang="en-US" sz="2800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  columns. Then these arrangements should</a:t>
            </a:r>
          </a:p>
          <a:p>
            <a:pPr algn="just"/>
            <a:r>
              <a:rPr lang="en-US" sz="2800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ensure a robust and stable structure which could </a:t>
            </a:r>
          </a:p>
          <a:p>
            <a:pPr algn="just"/>
            <a:r>
              <a:rPr lang="en-US" sz="2800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not collapse under any effects of accidental damage  </a:t>
            </a:r>
          </a:p>
          <a:p>
            <a:pPr algn="just"/>
            <a:r>
              <a:rPr lang="en-US" sz="2800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any of these elements.</a:t>
            </a:r>
          </a:p>
          <a:p>
            <a:pPr algn="just"/>
            <a:endParaRPr lang="en-US" sz="2800" dirty="0">
              <a:solidFill>
                <a:schemeClr val="bg2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design is based on sustainable ideas.</a:t>
            </a:r>
          </a:p>
        </p:txBody>
      </p:sp>
    </p:spTree>
    <p:extLst>
      <p:ext uri="{BB962C8B-B14F-4D97-AF65-F5344CB8AC3E}">
        <p14:creationId xmlns:p14="http://schemas.microsoft.com/office/powerpoint/2010/main" val="34779623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EC60BE-0B6C-464C-A4ED-49368E82C8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REINFORCEMENT OF COLUMN </a:t>
            </a:r>
            <a:endParaRPr lang="en-IN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61DA8061-593B-41D8-85B9-1570047DDF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27" t="322" r="18395" b="-322"/>
          <a:stretch/>
        </p:blipFill>
        <p:spPr>
          <a:xfrm>
            <a:off x="2295329" y="1219764"/>
            <a:ext cx="7455099" cy="5059737"/>
          </a:xfrm>
        </p:spPr>
      </p:pic>
    </p:spTree>
    <p:extLst>
      <p:ext uri="{BB962C8B-B14F-4D97-AF65-F5344CB8AC3E}">
        <p14:creationId xmlns:p14="http://schemas.microsoft.com/office/powerpoint/2010/main" val="4975307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40022A-C767-4F35-81D1-FB25B83A3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OF STAIR CASE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F510F8-FAE8-45B0-AE89-C47AF910A7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5" y="964656"/>
            <a:ext cx="10972800" cy="5893344"/>
          </a:xfrm>
        </p:spPr>
        <p:txBody>
          <a:bodyPr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i="0" dirty="0">
                <a:solidFill>
                  <a:schemeClr val="tx1"/>
                </a:solidFill>
                <a:cs typeface="Times New Roman" panose="02020603050405020304" pitchFamily="18" charset="0"/>
              </a:rPr>
              <a:t>Size of staircase                     = 2.1*4.5 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i="0" dirty="0">
                <a:solidFill>
                  <a:schemeClr val="tx1"/>
                </a:solidFill>
                <a:cs typeface="Times New Roman" panose="02020603050405020304" pitchFamily="18" charset="0"/>
              </a:rPr>
              <a:t>Rise                                          = 150mm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i="0" dirty="0">
                <a:solidFill>
                  <a:schemeClr val="tx1"/>
                </a:solidFill>
                <a:cs typeface="Times New Roman" panose="02020603050405020304" pitchFamily="18" charset="0"/>
              </a:rPr>
              <a:t>Thread                                     = 280mm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i="0" dirty="0">
                <a:solidFill>
                  <a:schemeClr val="tx1"/>
                </a:solidFill>
                <a:cs typeface="Times New Roman" panose="02020603050405020304" pitchFamily="18" charset="0"/>
              </a:rPr>
              <a:t>No of flight                             = 2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i="0" dirty="0">
                <a:solidFill>
                  <a:schemeClr val="tx1"/>
                </a:solidFill>
                <a:cs typeface="Times New Roman" panose="02020603050405020304" pitchFamily="18" charset="0"/>
              </a:rPr>
              <a:t>Width of the flights              = 950mm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i="0" dirty="0">
                <a:solidFill>
                  <a:schemeClr val="tx1"/>
                </a:solidFill>
                <a:cs typeface="Times New Roman" panose="02020603050405020304" pitchFamily="18" charset="0"/>
              </a:rPr>
              <a:t>Width of the landing            = 2050mm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i="0" dirty="0">
                <a:solidFill>
                  <a:schemeClr val="tx1"/>
                </a:solidFill>
                <a:cs typeface="Times New Roman" panose="02020603050405020304" pitchFamily="18" charset="0"/>
              </a:rPr>
              <a:t>Effective depth                      = 230mm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i="0" dirty="0">
                <a:solidFill>
                  <a:schemeClr val="tx1"/>
                </a:solidFill>
                <a:cs typeface="Times New Roman" panose="02020603050405020304" pitchFamily="18" charset="0"/>
              </a:rPr>
              <a:t>Overall depth                         = 250mm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i="0" dirty="0">
                <a:solidFill>
                  <a:schemeClr val="tx1"/>
                </a:solidFill>
                <a:cs typeface="Times New Roman" panose="02020603050405020304" pitchFamily="18" charset="0"/>
              </a:rPr>
              <a:t>Total load on Landing           = 9 </a:t>
            </a:r>
            <a:r>
              <a:rPr lang="en-US" i="0" dirty="0" err="1">
                <a:solidFill>
                  <a:schemeClr val="tx1"/>
                </a:solidFill>
                <a:cs typeface="Times New Roman" panose="02020603050405020304" pitchFamily="18" charset="0"/>
              </a:rPr>
              <a:t>kN</a:t>
            </a:r>
            <a:r>
              <a:rPr lang="en-US" i="0" dirty="0">
                <a:solidFill>
                  <a:schemeClr val="tx1"/>
                </a:solidFill>
                <a:cs typeface="Times New Roman" panose="02020603050405020304" pitchFamily="18" charset="0"/>
              </a:rPr>
              <a:t>/m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i="0" dirty="0">
                <a:solidFill>
                  <a:schemeClr val="tx1"/>
                </a:solidFill>
                <a:cs typeface="Times New Roman" panose="02020603050405020304" pitchFamily="18" charset="0"/>
              </a:rPr>
              <a:t>Total load on waist portion = 12.125kN/m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altLang="en-US" dirty="0">
                <a:solidFill>
                  <a:schemeClr val="tx1"/>
                </a:solidFill>
              </a:rPr>
              <a:t>                                           M</a:t>
            </a:r>
            <a:r>
              <a:rPr lang="en-IN" altLang="en-US" baseline="-25000" dirty="0">
                <a:solidFill>
                  <a:schemeClr val="tx1"/>
                </a:solidFill>
              </a:rPr>
              <a:t>U </a:t>
            </a:r>
            <a:r>
              <a:rPr lang="en-US" i="0" dirty="0">
                <a:solidFill>
                  <a:schemeClr val="tx1"/>
                </a:solidFill>
                <a:cs typeface="Times New Roman" panose="02020603050405020304" pitchFamily="18" charset="0"/>
              </a:rPr>
              <a:t>=  45 </a:t>
            </a:r>
            <a:r>
              <a:rPr lang="en-US" i="0" dirty="0" err="1">
                <a:solidFill>
                  <a:schemeClr val="tx1"/>
                </a:solidFill>
                <a:cs typeface="Times New Roman" panose="02020603050405020304" pitchFamily="18" charset="0"/>
              </a:rPr>
              <a:t>kNm</a:t>
            </a:r>
            <a:r>
              <a:rPr lang="en-US" i="0" dirty="0">
                <a:solidFill>
                  <a:schemeClr val="tx1"/>
                </a:solidFill>
                <a:cs typeface="Times New Roman" panose="02020603050405020304" pitchFamily="18" charset="0"/>
              </a:rPr>
              <a:t>      ,(</a:t>
            </a:r>
            <a:r>
              <a:rPr lang="en-IN" altLang="en-US" dirty="0">
                <a:solidFill>
                  <a:schemeClr val="tx1"/>
                </a:solidFill>
              </a:rPr>
              <a:t>M</a:t>
            </a:r>
            <a:r>
              <a:rPr lang="en-IN" altLang="en-US" baseline="-25000" dirty="0">
                <a:solidFill>
                  <a:schemeClr val="tx1"/>
                </a:solidFill>
              </a:rPr>
              <a:t>U</a:t>
            </a:r>
            <a:r>
              <a:rPr lang="en-US" i="0" dirty="0">
                <a:solidFill>
                  <a:schemeClr val="tx1"/>
                </a:solidFill>
                <a:cs typeface="Times New Roman" panose="02020603050405020304" pitchFamily="18" charset="0"/>
              </a:rPr>
              <a:t> = 0.138fckbd2)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i="0" dirty="0" err="1">
                <a:solidFill>
                  <a:schemeClr val="tx1"/>
                </a:solidFill>
              </a:rPr>
              <a:t>A</a:t>
            </a:r>
            <a:r>
              <a:rPr lang="en-US" i="0" baseline="-25000" dirty="0" err="1">
                <a:solidFill>
                  <a:schemeClr val="tx1"/>
                </a:solidFill>
              </a:rPr>
              <a:t>st</a:t>
            </a:r>
            <a:r>
              <a:rPr lang="en-US" i="0" dirty="0">
                <a:solidFill>
                  <a:schemeClr val="tx1"/>
                </a:solidFill>
                <a:cs typeface="Times New Roman" panose="02020603050405020304" pitchFamily="18" charset="0"/>
              </a:rPr>
              <a:t> =575mm</a:t>
            </a:r>
            <a:r>
              <a:rPr lang="en-US" baseline="30000" dirty="0"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2</a:t>
            </a:r>
            <a:r>
              <a:rPr lang="en-US" dirty="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cs typeface="Times New Roman" panose="02020603050405020304" pitchFamily="18" charset="0"/>
              </a:rPr>
              <a:t>[</a:t>
            </a:r>
            <a:r>
              <a:rPr lang="en-US" i="0" dirty="0">
                <a:solidFill>
                  <a:schemeClr val="tx1"/>
                </a:solidFill>
              </a:rPr>
              <a:t>M</a:t>
            </a:r>
            <a:r>
              <a:rPr lang="en-US" i="0" baseline="-25000" dirty="0">
                <a:solidFill>
                  <a:schemeClr val="tx1"/>
                </a:solidFill>
              </a:rPr>
              <a:t>u</a:t>
            </a:r>
            <a:r>
              <a:rPr lang="en-US" i="0" dirty="0">
                <a:solidFill>
                  <a:schemeClr val="tx1"/>
                </a:solidFill>
              </a:rPr>
              <a:t> = 0.87 </a:t>
            </a:r>
            <a:r>
              <a:rPr lang="en-US" i="0" dirty="0" err="1">
                <a:solidFill>
                  <a:schemeClr val="tx1"/>
                </a:solidFill>
              </a:rPr>
              <a:t>f</a:t>
            </a:r>
            <a:r>
              <a:rPr lang="en-US" i="0" baseline="-25000" dirty="0" err="1">
                <a:solidFill>
                  <a:schemeClr val="tx1"/>
                </a:solidFill>
              </a:rPr>
              <a:t>y</a:t>
            </a:r>
            <a:r>
              <a:rPr lang="en-US" i="0" dirty="0" err="1">
                <a:solidFill>
                  <a:schemeClr val="tx1"/>
                </a:solidFill>
              </a:rPr>
              <a:t>A</a:t>
            </a:r>
            <a:r>
              <a:rPr lang="en-US" i="0" baseline="-25000" dirty="0" err="1">
                <a:solidFill>
                  <a:schemeClr val="tx1"/>
                </a:solidFill>
              </a:rPr>
              <a:t>st</a:t>
            </a:r>
            <a:r>
              <a:rPr lang="en-US" i="0" dirty="0">
                <a:solidFill>
                  <a:schemeClr val="tx1"/>
                </a:solidFill>
              </a:rPr>
              <a:t> d [1-((</a:t>
            </a:r>
            <a:r>
              <a:rPr lang="en-US" i="0" dirty="0" err="1">
                <a:solidFill>
                  <a:schemeClr val="tx1"/>
                </a:solidFill>
              </a:rPr>
              <a:t>A</a:t>
            </a:r>
            <a:r>
              <a:rPr lang="en-US" i="0" baseline="-25000" dirty="0" err="1">
                <a:solidFill>
                  <a:schemeClr val="tx1"/>
                </a:solidFill>
              </a:rPr>
              <a:t>st</a:t>
            </a:r>
            <a:r>
              <a:rPr lang="en-US" i="0" dirty="0" err="1">
                <a:solidFill>
                  <a:schemeClr val="tx1"/>
                </a:solidFill>
              </a:rPr>
              <a:t>f</a:t>
            </a:r>
            <a:r>
              <a:rPr lang="en-US" i="0" baseline="-25000" dirty="0" err="1">
                <a:solidFill>
                  <a:schemeClr val="tx1"/>
                </a:solidFill>
              </a:rPr>
              <a:t>y</a:t>
            </a:r>
            <a:r>
              <a:rPr lang="en-US" i="0" dirty="0">
                <a:solidFill>
                  <a:schemeClr val="tx1"/>
                </a:solidFill>
              </a:rPr>
              <a:t>)/(</a:t>
            </a:r>
            <a:r>
              <a:rPr lang="en-US" i="0" dirty="0" err="1">
                <a:solidFill>
                  <a:schemeClr val="tx1"/>
                </a:solidFill>
              </a:rPr>
              <a:t>f</a:t>
            </a:r>
            <a:r>
              <a:rPr lang="en-US" i="0" baseline="-25000" dirty="0" err="1">
                <a:solidFill>
                  <a:schemeClr val="tx1"/>
                </a:solidFill>
              </a:rPr>
              <a:t>ck</a:t>
            </a:r>
            <a:r>
              <a:rPr lang="en-US" i="0" dirty="0">
                <a:solidFill>
                  <a:schemeClr val="tx1"/>
                </a:solidFill>
              </a:rPr>
              <a:t> b d))]</a:t>
            </a:r>
            <a:endParaRPr lang="en-US" i="0" dirty="0">
              <a:solidFill>
                <a:schemeClr val="tx1"/>
              </a:solidFill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i="0" dirty="0">
                <a:solidFill>
                  <a:schemeClr val="tx1"/>
                </a:solidFill>
                <a:cs typeface="Times New Roman" panose="02020603050405020304" pitchFamily="18" charset="0"/>
              </a:rPr>
              <a:t>Main Reinforcement</a:t>
            </a:r>
          </a:p>
          <a:p>
            <a:r>
              <a:rPr lang="en-US" i="0" dirty="0">
                <a:solidFill>
                  <a:schemeClr val="tx1"/>
                </a:solidFill>
                <a:cs typeface="Times New Roman" panose="02020603050405020304" pitchFamily="18" charset="0"/>
              </a:rPr>
              <a:t>               -Use 12mm </a:t>
            </a:r>
            <a:r>
              <a:rPr lang="en-US" i="0" dirty="0" err="1">
                <a:solidFill>
                  <a:schemeClr val="tx1"/>
                </a:solidFill>
                <a:cs typeface="Times New Roman" panose="02020603050405020304" pitchFamily="18" charset="0"/>
              </a:rPr>
              <a:t>dia</a:t>
            </a:r>
            <a:r>
              <a:rPr lang="en-US" i="0" dirty="0">
                <a:solidFill>
                  <a:schemeClr val="tx1"/>
                </a:solidFill>
                <a:cs typeface="Times New Roman" panose="02020603050405020304" pitchFamily="18" charset="0"/>
              </a:rPr>
              <a:t> bar req for each flight @ 200mm spacing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i="0" dirty="0">
                <a:solidFill>
                  <a:schemeClr val="tx1"/>
                </a:solidFill>
                <a:cs typeface="Times New Roman" panose="02020603050405020304" pitchFamily="18" charset="0"/>
              </a:rPr>
              <a:t>Distribution Reinforcement, </a:t>
            </a:r>
            <a:r>
              <a:rPr lang="en-US" i="0" dirty="0" err="1">
                <a:solidFill>
                  <a:schemeClr val="tx1"/>
                </a:solidFill>
              </a:rPr>
              <a:t>A</a:t>
            </a:r>
            <a:r>
              <a:rPr lang="en-US" i="0" baseline="-25000" dirty="0" err="1">
                <a:solidFill>
                  <a:schemeClr val="tx1"/>
                </a:solidFill>
              </a:rPr>
              <a:t>st</a:t>
            </a:r>
            <a:r>
              <a:rPr lang="en-US" i="0" dirty="0">
                <a:solidFill>
                  <a:schemeClr val="tx1"/>
                </a:solidFill>
                <a:cs typeface="Times New Roman" panose="02020603050405020304" pitchFamily="18" charset="0"/>
              </a:rPr>
              <a:t>= 276mm</a:t>
            </a:r>
            <a:r>
              <a:rPr lang="en-US" baseline="30000" dirty="0"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2</a:t>
            </a:r>
            <a:endParaRPr lang="en-US" i="0" dirty="0">
              <a:solidFill>
                <a:schemeClr val="tx1"/>
              </a:solidFill>
              <a:cs typeface="Times New Roman" panose="02020603050405020304" pitchFamily="18" charset="0"/>
            </a:endParaRPr>
          </a:p>
          <a:p>
            <a:r>
              <a:rPr lang="en-US" i="0" dirty="0">
                <a:solidFill>
                  <a:schemeClr val="tx1"/>
                </a:solidFill>
                <a:cs typeface="Times New Roman" panose="02020603050405020304" pitchFamily="18" charset="0"/>
              </a:rPr>
              <a:t>               -Use 8 mm </a:t>
            </a:r>
            <a:r>
              <a:rPr lang="en-US" i="0" dirty="0" err="1">
                <a:solidFill>
                  <a:schemeClr val="tx1"/>
                </a:solidFill>
                <a:cs typeface="Times New Roman" panose="02020603050405020304" pitchFamily="18" charset="0"/>
              </a:rPr>
              <a:t>dia</a:t>
            </a:r>
            <a:r>
              <a:rPr lang="en-US" i="0" dirty="0">
                <a:solidFill>
                  <a:schemeClr val="tx1"/>
                </a:solidFill>
                <a:cs typeface="Times New Roman" panose="02020603050405020304" pitchFamily="18" charset="0"/>
              </a:rPr>
              <a:t> bar @ spacing 180mm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286100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57A24D-764B-4DA2-ADA5-AD654826F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REINFORCEMENT OF STAIR CASE </a:t>
            </a:r>
            <a:endParaRPr lang="en-IN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5E8D737-1374-4764-80B9-AD5FAF62E6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633" y="1567192"/>
            <a:ext cx="11462044" cy="4385739"/>
          </a:xfrm>
        </p:spPr>
      </p:pic>
    </p:spTree>
    <p:extLst>
      <p:ext uri="{BB962C8B-B14F-4D97-AF65-F5344CB8AC3E}">
        <p14:creationId xmlns:p14="http://schemas.microsoft.com/office/powerpoint/2010/main" val="30222483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103ED5-3820-4753-A1FF-BF1A7D5AAD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OF FOOTING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443A7D-8B22-4801-B0BD-5E04163FE7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i="0" dirty="0">
                <a:solidFill>
                  <a:schemeClr val="tx1"/>
                </a:solidFill>
                <a:cs typeface="Times New Roman" panose="02020603050405020304" pitchFamily="18" charset="0"/>
              </a:rPr>
              <a:t>Size of footing             =	2.48 *1.55m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i="0" dirty="0">
                <a:solidFill>
                  <a:schemeClr val="tx1"/>
                </a:solidFill>
                <a:cs typeface="Times New Roman" panose="02020603050405020304" pitchFamily="18" charset="0"/>
              </a:rPr>
              <a:t>Overall </a:t>
            </a:r>
            <a:r>
              <a:rPr lang="en-US" sz="2400" i="0" dirty="0" err="1">
                <a:solidFill>
                  <a:schemeClr val="tx1"/>
                </a:solidFill>
                <a:cs typeface="Times New Roman" panose="02020603050405020304" pitchFamily="18" charset="0"/>
              </a:rPr>
              <a:t>depth,D</a:t>
            </a:r>
            <a:r>
              <a:rPr lang="en-US" sz="2400" i="0" dirty="0">
                <a:solidFill>
                  <a:schemeClr val="tx1"/>
                </a:solidFill>
                <a:cs typeface="Times New Roman" panose="02020603050405020304" pitchFamily="18" charset="0"/>
              </a:rPr>
              <a:t>	 =	600mm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i="0" dirty="0">
                <a:solidFill>
                  <a:schemeClr val="tx1"/>
                </a:solidFill>
                <a:cs typeface="Times New Roman" panose="02020603050405020304" pitchFamily="18" charset="0"/>
              </a:rPr>
              <a:t>Effective </a:t>
            </a:r>
            <a:r>
              <a:rPr lang="en-US" sz="2400" i="0" dirty="0" err="1">
                <a:solidFill>
                  <a:schemeClr val="tx1"/>
                </a:solidFill>
                <a:cs typeface="Times New Roman" panose="02020603050405020304" pitchFamily="18" charset="0"/>
              </a:rPr>
              <a:t>depth,d</a:t>
            </a:r>
            <a:r>
              <a:rPr lang="en-US" sz="2400" i="0" dirty="0">
                <a:solidFill>
                  <a:schemeClr val="tx1"/>
                </a:solidFill>
                <a:cs typeface="Times New Roman" panose="02020603050405020304" pitchFamily="18" charset="0"/>
              </a:rPr>
              <a:t>	 =	550mm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i="0" dirty="0">
                <a:solidFill>
                  <a:schemeClr val="tx1"/>
                </a:solidFill>
                <a:cs typeface="Times New Roman" panose="02020603050405020304" pitchFamily="18" charset="0"/>
              </a:rPr>
              <a:t>Main Reinforcement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i="0" dirty="0">
                <a:solidFill>
                  <a:schemeClr val="tx1"/>
                </a:solidFill>
                <a:cs typeface="Times New Roman" panose="02020603050405020304" pitchFamily="18" charset="0"/>
              </a:rPr>
              <a:t>Along xx</a:t>
            </a:r>
            <a:r>
              <a:rPr lang="en-IN" sz="2400" i="0" dirty="0">
                <a:solidFill>
                  <a:schemeClr val="tx1"/>
                </a:solidFill>
                <a:cs typeface="Times New Roman" panose="02020603050405020304" pitchFamily="18" charset="0"/>
              </a:rPr>
              <a:t>, </a:t>
            </a:r>
            <a:r>
              <a:rPr lang="en-US" sz="2400" i="0" dirty="0" err="1">
                <a:solidFill>
                  <a:schemeClr val="tx1"/>
                </a:solidFill>
              </a:rPr>
              <a:t>A</a:t>
            </a:r>
            <a:r>
              <a:rPr lang="en-US" sz="2400" i="0" baseline="-25000" dirty="0" err="1">
                <a:solidFill>
                  <a:schemeClr val="tx1"/>
                </a:solidFill>
              </a:rPr>
              <a:t>st</a:t>
            </a:r>
            <a:r>
              <a:rPr lang="en-IN" sz="2400" i="0" dirty="0">
                <a:solidFill>
                  <a:schemeClr val="tx1"/>
                </a:solidFill>
                <a:cs typeface="Times New Roman" panose="02020603050405020304" pitchFamily="18" charset="0"/>
              </a:rPr>
              <a:t> =1011.17mm</a:t>
            </a:r>
            <a:r>
              <a:rPr lang="en-US" sz="2400" baseline="30000" dirty="0"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2</a:t>
            </a:r>
            <a:r>
              <a:rPr lang="en-US" sz="2400" dirty="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cs typeface="Times New Roman" panose="02020603050405020304" pitchFamily="18" charset="0"/>
              </a:rPr>
              <a:t>[</a:t>
            </a:r>
            <a:r>
              <a:rPr lang="en-US" sz="2400" i="0" dirty="0">
                <a:solidFill>
                  <a:schemeClr val="tx1"/>
                </a:solidFill>
              </a:rPr>
              <a:t>M</a:t>
            </a:r>
            <a:r>
              <a:rPr lang="en-US" sz="2400" i="0" baseline="-25000" dirty="0">
                <a:solidFill>
                  <a:schemeClr val="tx1"/>
                </a:solidFill>
              </a:rPr>
              <a:t>u</a:t>
            </a:r>
            <a:r>
              <a:rPr lang="en-US" sz="2400" i="0" dirty="0">
                <a:solidFill>
                  <a:schemeClr val="tx1"/>
                </a:solidFill>
              </a:rPr>
              <a:t> = 0.87 </a:t>
            </a:r>
            <a:r>
              <a:rPr lang="en-US" sz="2400" i="0" dirty="0" err="1">
                <a:solidFill>
                  <a:schemeClr val="tx1"/>
                </a:solidFill>
              </a:rPr>
              <a:t>f</a:t>
            </a:r>
            <a:r>
              <a:rPr lang="en-US" sz="2400" i="0" baseline="-25000" dirty="0" err="1">
                <a:solidFill>
                  <a:schemeClr val="tx1"/>
                </a:solidFill>
              </a:rPr>
              <a:t>y</a:t>
            </a:r>
            <a:r>
              <a:rPr lang="en-US" sz="2400" i="0" dirty="0" err="1">
                <a:solidFill>
                  <a:schemeClr val="tx1"/>
                </a:solidFill>
              </a:rPr>
              <a:t>A</a:t>
            </a:r>
            <a:r>
              <a:rPr lang="en-US" sz="2400" i="0" baseline="-25000" dirty="0" err="1">
                <a:solidFill>
                  <a:schemeClr val="tx1"/>
                </a:solidFill>
              </a:rPr>
              <a:t>st</a:t>
            </a:r>
            <a:r>
              <a:rPr lang="en-US" sz="2400" i="0" dirty="0">
                <a:solidFill>
                  <a:schemeClr val="tx1"/>
                </a:solidFill>
              </a:rPr>
              <a:t> d [1-((</a:t>
            </a:r>
            <a:r>
              <a:rPr lang="en-US" sz="2400" i="0" dirty="0" err="1">
                <a:solidFill>
                  <a:schemeClr val="tx1"/>
                </a:solidFill>
              </a:rPr>
              <a:t>A</a:t>
            </a:r>
            <a:r>
              <a:rPr lang="en-US" sz="2400" i="0" baseline="-25000" dirty="0" err="1">
                <a:solidFill>
                  <a:schemeClr val="tx1"/>
                </a:solidFill>
              </a:rPr>
              <a:t>st</a:t>
            </a:r>
            <a:r>
              <a:rPr lang="en-US" sz="2400" i="0" dirty="0" err="1">
                <a:solidFill>
                  <a:schemeClr val="tx1"/>
                </a:solidFill>
              </a:rPr>
              <a:t>f</a:t>
            </a:r>
            <a:r>
              <a:rPr lang="en-US" sz="2400" i="0" baseline="-25000" dirty="0" err="1">
                <a:solidFill>
                  <a:schemeClr val="tx1"/>
                </a:solidFill>
              </a:rPr>
              <a:t>y</a:t>
            </a:r>
            <a:r>
              <a:rPr lang="en-US" sz="2400" i="0" dirty="0">
                <a:solidFill>
                  <a:schemeClr val="tx1"/>
                </a:solidFill>
              </a:rPr>
              <a:t>)/(</a:t>
            </a:r>
            <a:r>
              <a:rPr lang="en-US" sz="2400" i="0" dirty="0" err="1">
                <a:solidFill>
                  <a:schemeClr val="tx1"/>
                </a:solidFill>
              </a:rPr>
              <a:t>f</a:t>
            </a:r>
            <a:r>
              <a:rPr lang="en-US" sz="2400" i="0" baseline="-25000" dirty="0" err="1">
                <a:solidFill>
                  <a:schemeClr val="tx1"/>
                </a:solidFill>
              </a:rPr>
              <a:t>ck</a:t>
            </a:r>
            <a:r>
              <a:rPr lang="en-US" sz="2400" i="0" dirty="0">
                <a:solidFill>
                  <a:schemeClr val="tx1"/>
                </a:solidFill>
              </a:rPr>
              <a:t> b d))]</a:t>
            </a:r>
            <a:endParaRPr lang="en-IN" sz="2400" i="0" dirty="0">
              <a:solidFill>
                <a:schemeClr val="tx1"/>
              </a:solidFill>
              <a:cs typeface="Times New Roman" panose="02020603050405020304" pitchFamily="18" charset="0"/>
            </a:endParaRPr>
          </a:p>
          <a:p>
            <a:r>
              <a:rPr lang="en-IN" sz="2400" i="0" dirty="0">
                <a:solidFill>
                  <a:schemeClr val="tx1"/>
                </a:solidFill>
                <a:cs typeface="Times New Roman" panose="02020603050405020304" pitchFamily="18" charset="0"/>
              </a:rPr>
              <a:t>	    -Provide 8 </a:t>
            </a:r>
            <a:r>
              <a:rPr lang="en-IN" sz="2400" i="0" dirty="0" err="1">
                <a:solidFill>
                  <a:schemeClr val="tx1"/>
                </a:solidFill>
                <a:cs typeface="Times New Roman" panose="02020603050405020304" pitchFamily="18" charset="0"/>
              </a:rPr>
              <a:t>nos</a:t>
            </a:r>
            <a:r>
              <a:rPr lang="en-IN" sz="2400" i="0" dirty="0">
                <a:solidFill>
                  <a:schemeClr val="tx1"/>
                </a:solidFill>
                <a:cs typeface="Times New Roman" panose="02020603050405020304" pitchFamily="18" charset="0"/>
              </a:rPr>
              <a:t> of 16 mm </a:t>
            </a:r>
            <a:r>
              <a:rPr lang="en-IN" sz="2400" i="0" dirty="0" err="1">
                <a:solidFill>
                  <a:schemeClr val="tx1"/>
                </a:solidFill>
                <a:cs typeface="Times New Roman" panose="02020603050405020304" pitchFamily="18" charset="0"/>
              </a:rPr>
              <a:t>dia</a:t>
            </a:r>
            <a:r>
              <a:rPr lang="en-IN" sz="2400" i="0" dirty="0">
                <a:solidFill>
                  <a:schemeClr val="tx1"/>
                </a:solidFill>
                <a:cs typeface="Times New Roman" panose="02020603050405020304" pitchFamily="18" charset="0"/>
              </a:rPr>
              <a:t> bar</a:t>
            </a:r>
            <a:r>
              <a:rPr lang="en-US" sz="2400" i="0" dirty="0">
                <a:solidFill>
                  <a:schemeClr val="tx1"/>
                </a:solidFill>
                <a:cs typeface="Times New Roman" panose="02020603050405020304" pitchFamily="18" charset="0"/>
              </a:rPr>
              <a:t> which is equally distributed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i="0" dirty="0">
                <a:solidFill>
                  <a:schemeClr val="tx1"/>
                </a:solidFill>
                <a:cs typeface="Times New Roman" panose="02020603050405020304" pitchFamily="18" charset="0"/>
              </a:rPr>
              <a:t>Along </a:t>
            </a:r>
            <a:r>
              <a:rPr lang="en-US" sz="2400" i="0" dirty="0" err="1">
                <a:solidFill>
                  <a:schemeClr val="tx1"/>
                </a:solidFill>
                <a:cs typeface="Times New Roman" panose="02020603050405020304" pitchFamily="18" charset="0"/>
              </a:rPr>
              <a:t>yy</a:t>
            </a:r>
            <a:r>
              <a:rPr lang="en-US" sz="2400" i="0" dirty="0">
                <a:solidFill>
                  <a:schemeClr val="tx1"/>
                </a:solidFill>
                <a:cs typeface="Times New Roman" panose="02020603050405020304" pitchFamily="18" charset="0"/>
              </a:rPr>
              <a:t>, </a:t>
            </a:r>
            <a:r>
              <a:rPr lang="en-US" sz="2400" i="0" dirty="0" err="1">
                <a:solidFill>
                  <a:schemeClr val="tx1"/>
                </a:solidFill>
              </a:rPr>
              <a:t>A</a:t>
            </a:r>
            <a:r>
              <a:rPr lang="en-US" sz="2400" i="0" baseline="-25000" dirty="0" err="1">
                <a:solidFill>
                  <a:schemeClr val="tx1"/>
                </a:solidFill>
              </a:rPr>
              <a:t>st</a:t>
            </a:r>
            <a:r>
              <a:rPr lang="en-US" sz="2400" i="0" dirty="0">
                <a:solidFill>
                  <a:schemeClr val="tx1"/>
                </a:solidFill>
                <a:cs typeface="Times New Roman" panose="02020603050405020304" pitchFamily="18" charset="0"/>
              </a:rPr>
              <a:t> = 1617.8 mm</a:t>
            </a:r>
            <a:r>
              <a:rPr lang="en-US" sz="2400" baseline="30000" dirty="0"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2</a:t>
            </a:r>
            <a:r>
              <a:rPr lang="en-US" sz="2400" dirty="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cs typeface="Times New Roman" panose="02020603050405020304" pitchFamily="18" charset="0"/>
              </a:rPr>
              <a:t>[</a:t>
            </a:r>
            <a:r>
              <a:rPr lang="en-US" sz="2400" i="0" dirty="0">
                <a:solidFill>
                  <a:schemeClr val="tx1"/>
                </a:solidFill>
              </a:rPr>
              <a:t>M</a:t>
            </a:r>
            <a:r>
              <a:rPr lang="en-US" sz="2400" i="0" baseline="-25000" dirty="0">
                <a:solidFill>
                  <a:schemeClr val="tx1"/>
                </a:solidFill>
              </a:rPr>
              <a:t>u</a:t>
            </a:r>
            <a:r>
              <a:rPr lang="en-US" sz="2400" i="0" dirty="0">
                <a:solidFill>
                  <a:schemeClr val="tx1"/>
                </a:solidFill>
              </a:rPr>
              <a:t> = 0.87 </a:t>
            </a:r>
            <a:r>
              <a:rPr lang="en-US" sz="2400" i="0" dirty="0" err="1">
                <a:solidFill>
                  <a:schemeClr val="tx1"/>
                </a:solidFill>
              </a:rPr>
              <a:t>f</a:t>
            </a:r>
            <a:r>
              <a:rPr lang="en-US" sz="2400" i="0" baseline="-25000" dirty="0" err="1">
                <a:solidFill>
                  <a:schemeClr val="tx1"/>
                </a:solidFill>
              </a:rPr>
              <a:t>y</a:t>
            </a:r>
            <a:r>
              <a:rPr lang="en-US" sz="2400" i="0" dirty="0" err="1">
                <a:solidFill>
                  <a:schemeClr val="tx1"/>
                </a:solidFill>
              </a:rPr>
              <a:t>A</a:t>
            </a:r>
            <a:r>
              <a:rPr lang="en-US" sz="2400" i="0" baseline="-25000" dirty="0" err="1">
                <a:solidFill>
                  <a:schemeClr val="tx1"/>
                </a:solidFill>
              </a:rPr>
              <a:t>st</a:t>
            </a:r>
            <a:r>
              <a:rPr lang="en-US" sz="2400" i="0" dirty="0">
                <a:solidFill>
                  <a:schemeClr val="tx1"/>
                </a:solidFill>
              </a:rPr>
              <a:t> d [1-((</a:t>
            </a:r>
            <a:r>
              <a:rPr lang="en-US" sz="2400" i="0" dirty="0" err="1">
                <a:solidFill>
                  <a:schemeClr val="tx1"/>
                </a:solidFill>
              </a:rPr>
              <a:t>A</a:t>
            </a:r>
            <a:r>
              <a:rPr lang="en-US" sz="2400" i="0" baseline="-25000" dirty="0" err="1">
                <a:solidFill>
                  <a:schemeClr val="tx1"/>
                </a:solidFill>
              </a:rPr>
              <a:t>st</a:t>
            </a:r>
            <a:r>
              <a:rPr lang="en-US" sz="2400" i="0" dirty="0" err="1">
                <a:solidFill>
                  <a:schemeClr val="tx1"/>
                </a:solidFill>
              </a:rPr>
              <a:t>f</a:t>
            </a:r>
            <a:r>
              <a:rPr lang="en-US" sz="2400" i="0" baseline="-25000" dirty="0" err="1">
                <a:solidFill>
                  <a:schemeClr val="tx1"/>
                </a:solidFill>
              </a:rPr>
              <a:t>y</a:t>
            </a:r>
            <a:r>
              <a:rPr lang="en-US" sz="2400" i="0" dirty="0">
                <a:solidFill>
                  <a:schemeClr val="tx1"/>
                </a:solidFill>
              </a:rPr>
              <a:t>)/(</a:t>
            </a:r>
            <a:r>
              <a:rPr lang="en-US" sz="2400" i="0" dirty="0" err="1">
                <a:solidFill>
                  <a:schemeClr val="tx1"/>
                </a:solidFill>
              </a:rPr>
              <a:t>f</a:t>
            </a:r>
            <a:r>
              <a:rPr lang="en-US" sz="2400" i="0" baseline="-25000" dirty="0" err="1">
                <a:solidFill>
                  <a:schemeClr val="tx1"/>
                </a:solidFill>
              </a:rPr>
              <a:t>ck</a:t>
            </a:r>
            <a:r>
              <a:rPr lang="en-US" sz="2400" i="0" dirty="0">
                <a:solidFill>
                  <a:schemeClr val="tx1"/>
                </a:solidFill>
              </a:rPr>
              <a:t> b d))]</a:t>
            </a:r>
            <a:endParaRPr lang="en-US" sz="2400" i="0" dirty="0">
              <a:solidFill>
                <a:schemeClr val="tx1"/>
              </a:solidFill>
              <a:cs typeface="Times New Roman" panose="02020603050405020304" pitchFamily="18" charset="0"/>
            </a:endParaRPr>
          </a:p>
          <a:p>
            <a:r>
              <a:rPr lang="en-US" sz="2400" i="0" dirty="0">
                <a:solidFill>
                  <a:schemeClr val="tx1"/>
                </a:solidFill>
                <a:cs typeface="Times New Roman" panose="02020603050405020304" pitchFamily="18" charset="0"/>
              </a:rPr>
              <a:t>	     -Provide 5 </a:t>
            </a:r>
            <a:r>
              <a:rPr lang="en-US" sz="2400" i="0" dirty="0" err="1">
                <a:solidFill>
                  <a:schemeClr val="tx1"/>
                </a:solidFill>
                <a:cs typeface="Times New Roman" panose="02020603050405020304" pitchFamily="18" charset="0"/>
              </a:rPr>
              <a:t>nos</a:t>
            </a:r>
            <a:r>
              <a:rPr lang="en-US" sz="2400" i="0" dirty="0">
                <a:solidFill>
                  <a:schemeClr val="tx1"/>
                </a:solidFill>
                <a:cs typeface="Times New Roman" panose="02020603050405020304" pitchFamily="18" charset="0"/>
              </a:rPr>
              <a:t> of 16 mm </a:t>
            </a:r>
            <a:r>
              <a:rPr lang="en-US" sz="2400" i="0" dirty="0" err="1">
                <a:solidFill>
                  <a:schemeClr val="tx1"/>
                </a:solidFill>
                <a:cs typeface="Times New Roman" panose="02020603050405020304" pitchFamily="18" charset="0"/>
              </a:rPr>
              <a:t>dia</a:t>
            </a:r>
            <a:r>
              <a:rPr lang="en-US" sz="2400" i="0" dirty="0">
                <a:solidFill>
                  <a:schemeClr val="tx1"/>
                </a:solidFill>
                <a:cs typeface="Times New Roman" panose="02020603050405020304" pitchFamily="18" charset="0"/>
              </a:rPr>
              <a:t> bar which is equally distributed</a:t>
            </a:r>
          </a:p>
          <a:p>
            <a:r>
              <a:rPr lang="en-US" sz="2400" i="0" dirty="0">
                <a:solidFill>
                  <a:schemeClr val="tx1"/>
                </a:solidFill>
                <a:cs typeface="Times New Roman" panose="02020603050405020304" pitchFamily="18" charset="0"/>
              </a:rPr>
              <a:t>Check for shear  </a:t>
            </a:r>
            <a:r>
              <a:rPr lang="en-US" altLang="en-US" sz="2400" i="0" dirty="0" err="1">
                <a:solidFill>
                  <a:schemeClr val="tx1"/>
                </a:solidFill>
              </a:rPr>
              <a:t>τ</a:t>
            </a:r>
            <a:r>
              <a:rPr lang="en-US" altLang="en-US" sz="2400" i="0" baseline="-25000" dirty="0" err="1">
                <a:solidFill>
                  <a:schemeClr val="tx1"/>
                </a:solidFill>
              </a:rPr>
              <a:t>c</a:t>
            </a:r>
            <a:r>
              <a:rPr lang="en-US" sz="2400" i="0" dirty="0">
                <a:solidFill>
                  <a:schemeClr val="tx1"/>
                </a:solidFill>
                <a:cs typeface="Times New Roman" panose="02020603050405020304" pitchFamily="18" charset="0"/>
              </a:rPr>
              <a:t>= 0.92N/mm</a:t>
            </a:r>
            <a:r>
              <a:rPr lang="en-US" sz="2400" baseline="30000" dirty="0"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2</a:t>
            </a:r>
            <a:r>
              <a:rPr lang="en-US" sz="2400" i="0" dirty="0">
                <a:solidFill>
                  <a:schemeClr val="tx1"/>
                </a:solidFill>
                <a:cs typeface="Times New Roman" panose="02020603050405020304" pitchFamily="18" charset="0"/>
              </a:rPr>
              <a:t>, </a:t>
            </a:r>
            <a:r>
              <a:rPr lang="en-US" altLang="en-US" sz="2400" i="0" dirty="0" err="1">
                <a:solidFill>
                  <a:schemeClr val="tx1"/>
                </a:solidFill>
              </a:rPr>
              <a:t>τ</a:t>
            </a:r>
            <a:r>
              <a:rPr lang="en-US" altLang="en-US" sz="2400" i="0" baseline="-25000" dirty="0" err="1">
                <a:solidFill>
                  <a:schemeClr val="tx1"/>
                </a:solidFill>
              </a:rPr>
              <a:t>v</a:t>
            </a:r>
            <a:r>
              <a:rPr lang="en-US" altLang="en-US" sz="2400" i="0" dirty="0">
                <a:solidFill>
                  <a:schemeClr val="tx1"/>
                </a:solidFill>
              </a:rPr>
              <a:t> </a:t>
            </a:r>
            <a:r>
              <a:rPr lang="en-US" sz="2400" i="0" dirty="0">
                <a:solidFill>
                  <a:schemeClr val="tx1"/>
                </a:solidFill>
                <a:cs typeface="Times New Roman" panose="02020603050405020304" pitchFamily="18" charset="0"/>
              </a:rPr>
              <a:t>=0.33N/mm</a:t>
            </a:r>
            <a:r>
              <a:rPr lang="en-US" sz="2400" baseline="30000" dirty="0"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2</a:t>
            </a:r>
            <a:endParaRPr lang="en-US" sz="2400" i="0" dirty="0">
              <a:solidFill>
                <a:schemeClr val="tx1"/>
              </a:solidFill>
              <a:cs typeface="Times New Roman" panose="02020603050405020304" pitchFamily="18" charset="0"/>
            </a:endParaRPr>
          </a:p>
          <a:p>
            <a:r>
              <a:rPr lang="en-US" sz="2400" i="0" dirty="0">
                <a:solidFill>
                  <a:schemeClr val="tx1"/>
                </a:solidFill>
                <a:cs typeface="Times New Roman" panose="02020603050405020304" pitchFamily="18" charset="0"/>
              </a:rPr>
              <a:t>		</a:t>
            </a:r>
            <a:r>
              <a:rPr lang="en-US" altLang="en-US" sz="2400" i="0" dirty="0" err="1">
                <a:solidFill>
                  <a:schemeClr val="tx1"/>
                </a:solidFill>
              </a:rPr>
              <a:t>τ</a:t>
            </a:r>
            <a:r>
              <a:rPr lang="en-US" altLang="en-US" sz="2400" i="0" baseline="-25000" dirty="0" err="1">
                <a:solidFill>
                  <a:schemeClr val="tx1"/>
                </a:solidFill>
              </a:rPr>
              <a:t>v</a:t>
            </a:r>
            <a:r>
              <a:rPr lang="en-US" sz="2400" i="0" dirty="0">
                <a:solidFill>
                  <a:schemeClr val="tx1"/>
                </a:solidFill>
                <a:cs typeface="Times New Roman" panose="02020603050405020304" pitchFamily="18" charset="0"/>
              </a:rPr>
              <a:t>&lt;</a:t>
            </a:r>
            <a:r>
              <a:rPr lang="en-US" altLang="en-US" sz="2400" i="0" dirty="0" err="1">
                <a:solidFill>
                  <a:schemeClr val="tx1"/>
                </a:solidFill>
              </a:rPr>
              <a:t>τ</a:t>
            </a:r>
            <a:r>
              <a:rPr lang="en-US" altLang="en-US" sz="2400" i="0" baseline="-25000" dirty="0" err="1">
                <a:solidFill>
                  <a:schemeClr val="tx1"/>
                </a:solidFill>
              </a:rPr>
              <a:t>c</a:t>
            </a:r>
            <a:endParaRPr lang="en-US" sz="2400" i="0" dirty="0">
              <a:solidFill>
                <a:schemeClr val="tx1"/>
              </a:solidFill>
              <a:cs typeface="Times New Roman" panose="02020603050405020304" pitchFamily="18" charset="0"/>
            </a:endParaRPr>
          </a:p>
          <a:p>
            <a:r>
              <a:rPr lang="en-US" sz="2400" i="0" dirty="0">
                <a:solidFill>
                  <a:schemeClr val="tx1"/>
                </a:solidFill>
                <a:cs typeface="Times New Roman" panose="02020603050405020304" pitchFamily="18" charset="0"/>
              </a:rPr>
              <a:t>Check for two way shear,</a:t>
            </a:r>
            <a:r>
              <a:rPr lang="el-GR" sz="2400" i="0" dirty="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altLang="en-US" sz="2400" i="0" dirty="0" err="1">
                <a:solidFill>
                  <a:schemeClr val="tx1"/>
                </a:solidFill>
              </a:rPr>
              <a:t>τ</a:t>
            </a:r>
            <a:r>
              <a:rPr lang="en-US" altLang="en-US" sz="2400" i="0" baseline="-25000" dirty="0" err="1">
                <a:solidFill>
                  <a:schemeClr val="tx1"/>
                </a:solidFill>
              </a:rPr>
              <a:t>c</a:t>
            </a:r>
            <a:r>
              <a:rPr lang="en-US" altLang="en-US" sz="2400" i="0" dirty="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sz="2400" i="0" dirty="0">
                <a:solidFill>
                  <a:schemeClr val="tx1"/>
                </a:solidFill>
                <a:cs typeface="Times New Roman" panose="02020603050405020304" pitchFamily="18" charset="0"/>
              </a:rPr>
              <a:t>=1.25N/mm</a:t>
            </a:r>
            <a:r>
              <a:rPr lang="en-US" sz="2400" baseline="30000" dirty="0"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2</a:t>
            </a:r>
            <a:r>
              <a:rPr lang="en-US" sz="2400" i="0" dirty="0">
                <a:solidFill>
                  <a:schemeClr val="tx1"/>
                </a:solidFill>
                <a:cs typeface="Times New Roman" panose="02020603050405020304" pitchFamily="18" charset="0"/>
              </a:rPr>
              <a:t>,</a:t>
            </a:r>
            <a:r>
              <a:rPr lang="el-GR" sz="2400" i="0" dirty="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altLang="en-US" sz="2400" i="0" dirty="0" err="1">
                <a:solidFill>
                  <a:schemeClr val="tx1"/>
                </a:solidFill>
              </a:rPr>
              <a:t>τ</a:t>
            </a:r>
            <a:r>
              <a:rPr lang="en-US" altLang="en-US" sz="2400" i="0" baseline="-25000" dirty="0" err="1">
                <a:solidFill>
                  <a:schemeClr val="tx1"/>
                </a:solidFill>
              </a:rPr>
              <a:t>v</a:t>
            </a:r>
            <a:r>
              <a:rPr lang="en-US" altLang="en-US" sz="2400" i="0" dirty="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sz="2400" i="0" dirty="0">
                <a:solidFill>
                  <a:schemeClr val="tx1"/>
                </a:solidFill>
                <a:cs typeface="Times New Roman" panose="02020603050405020304" pitchFamily="18" charset="0"/>
              </a:rPr>
              <a:t>=0.56N/mm</a:t>
            </a:r>
            <a:r>
              <a:rPr lang="en-US" sz="2400" baseline="30000" dirty="0"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2</a:t>
            </a:r>
            <a:endParaRPr lang="en-US" sz="2400" i="0" dirty="0">
              <a:solidFill>
                <a:schemeClr val="tx1"/>
              </a:solidFill>
              <a:cs typeface="Times New Roman" panose="02020603050405020304" pitchFamily="18" charset="0"/>
            </a:endParaRPr>
          </a:p>
          <a:p>
            <a:r>
              <a:rPr lang="en-US" sz="2400" i="0" dirty="0">
                <a:solidFill>
                  <a:schemeClr val="tx1"/>
                </a:solidFill>
                <a:cs typeface="Times New Roman" panose="02020603050405020304" pitchFamily="18" charset="0"/>
              </a:rPr>
              <a:t>		</a:t>
            </a:r>
            <a:r>
              <a:rPr lang="en-US" altLang="en-US" sz="2400" i="0" dirty="0" err="1">
                <a:solidFill>
                  <a:schemeClr val="tx1"/>
                </a:solidFill>
              </a:rPr>
              <a:t>τ</a:t>
            </a:r>
            <a:r>
              <a:rPr lang="en-US" altLang="en-US" sz="2400" i="0" baseline="-25000" dirty="0" err="1">
                <a:solidFill>
                  <a:schemeClr val="tx1"/>
                </a:solidFill>
              </a:rPr>
              <a:t>v</a:t>
            </a:r>
            <a:r>
              <a:rPr lang="en-US" sz="2400" i="0" dirty="0">
                <a:solidFill>
                  <a:schemeClr val="tx1"/>
                </a:solidFill>
                <a:cs typeface="Times New Roman" panose="02020603050405020304" pitchFamily="18" charset="0"/>
              </a:rPr>
              <a:t>&lt;</a:t>
            </a:r>
            <a:r>
              <a:rPr lang="en-US" altLang="en-US" sz="2400" i="0" dirty="0" err="1">
                <a:solidFill>
                  <a:schemeClr val="tx1"/>
                </a:solidFill>
              </a:rPr>
              <a:t>τ</a:t>
            </a:r>
            <a:r>
              <a:rPr lang="en-US" altLang="en-US" sz="2400" i="0" baseline="-25000" dirty="0" err="1">
                <a:solidFill>
                  <a:schemeClr val="tx1"/>
                </a:solidFill>
              </a:rPr>
              <a:t>c</a:t>
            </a:r>
            <a:endParaRPr lang="en-US" sz="2400" i="0" dirty="0">
              <a:solidFill>
                <a:schemeClr val="tx1"/>
              </a:solidFill>
              <a:cs typeface="Times New Roman" panose="02020603050405020304" pitchFamily="18" charset="0"/>
            </a:endParaRPr>
          </a:p>
          <a:p>
            <a:endParaRPr lang="en-IN" sz="2400" i="0" dirty="0">
              <a:solidFill>
                <a:schemeClr val="tx1"/>
              </a:solidFill>
              <a:cs typeface="Times New Roman" panose="02020603050405020304" pitchFamily="18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441951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75D2D-8EEE-4CCA-A938-86BE7A6C3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REINFORCEMENT OF FOOTING </a:t>
            </a:r>
            <a:endParaRPr lang="en-IN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FC91F17-2F2A-47EC-8E88-DA1246A03E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679353"/>
            <a:ext cx="10972800" cy="4291456"/>
          </a:xfrm>
        </p:spPr>
      </p:pic>
    </p:spTree>
    <p:extLst>
      <p:ext uri="{BB962C8B-B14F-4D97-AF65-F5344CB8AC3E}">
        <p14:creationId xmlns:p14="http://schemas.microsoft.com/office/powerpoint/2010/main" val="29113022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3EC559-6E1A-4ABF-84C0-C333C82B6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SEPTIC TANK</a:t>
            </a: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FB4B633-710B-4946-85F4-766BF67778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5331" y="1026366"/>
            <a:ext cx="6718039" cy="5831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6553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05C8A-308A-4211-BAC4-7CEC26F02F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OF SEPTIC TANK 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74504C-639C-48B3-8E20-E4C286F3EB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i="0" dirty="0">
                <a:solidFill>
                  <a:schemeClr val="tx1"/>
                </a:solidFill>
                <a:cs typeface="Times New Roman" panose="02020603050405020304" pitchFamily="18" charset="0"/>
              </a:rPr>
              <a:t>No of users          :  50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i="0" dirty="0">
                <a:solidFill>
                  <a:schemeClr val="tx1"/>
                </a:solidFill>
                <a:cs typeface="Times New Roman" panose="02020603050405020304" pitchFamily="18" charset="0"/>
              </a:rPr>
              <a:t>Tank size              :  4*2.5*2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i="0" dirty="0">
                <a:solidFill>
                  <a:schemeClr val="tx1"/>
                </a:solidFill>
                <a:cs typeface="Times New Roman" panose="02020603050405020304" pitchFamily="18" charset="0"/>
              </a:rPr>
              <a:t>Overall depth      = 230</a:t>
            </a:r>
            <a:r>
              <a:rPr lang="en-IN" sz="2400" i="0" dirty="0">
                <a:solidFill>
                  <a:schemeClr val="tx1"/>
                </a:solidFill>
                <a:cs typeface="Times New Roman" panose="02020603050405020304" pitchFamily="18" charset="0"/>
              </a:rPr>
              <a:t> mm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i="0" dirty="0">
                <a:solidFill>
                  <a:schemeClr val="tx1"/>
                </a:solidFill>
                <a:cs typeface="Times New Roman" panose="02020603050405020304" pitchFamily="18" charset="0"/>
              </a:rPr>
              <a:t>Effective depth   = 200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i="0" dirty="0">
                <a:solidFill>
                  <a:schemeClr val="tx1"/>
                </a:solidFill>
                <a:cs typeface="Times New Roman" panose="02020603050405020304" pitchFamily="18" charset="0"/>
              </a:rPr>
              <a:t>Factored Load     = 11kN/m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i="0" dirty="0" err="1">
                <a:solidFill>
                  <a:schemeClr val="tx1"/>
                </a:solidFill>
              </a:rPr>
              <a:t>A</a:t>
            </a:r>
            <a:r>
              <a:rPr lang="en-US" sz="2400" i="0" baseline="-25000" dirty="0" err="1">
                <a:solidFill>
                  <a:schemeClr val="tx1"/>
                </a:solidFill>
              </a:rPr>
              <a:t>st</a:t>
            </a:r>
            <a:r>
              <a:rPr lang="en-US" sz="2400" i="0" dirty="0">
                <a:solidFill>
                  <a:schemeClr val="tx1"/>
                </a:solidFill>
                <a:cs typeface="Times New Roman" panose="02020603050405020304" pitchFamily="18" charset="0"/>
              </a:rPr>
              <a:t> =1232.41mm</a:t>
            </a:r>
            <a:r>
              <a:rPr lang="en-US" sz="2400" baseline="30000" dirty="0"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2 </a:t>
            </a:r>
            <a:r>
              <a:rPr lang="en-US" sz="2400" i="0" dirty="0">
                <a:solidFill>
                  <a:schemeClr val="tx1"/>
                </a:solidFill>
                <a:cs typeface="Times New Roman" panose="02020603050405020304" pitchFamily="18" charset="0"/>
              </a:rPr>
              <a:t>(wall),</a:t>
            </a:r>
            <a:r>
              <a:rPr lang="en-US" sz="2400" i="0" dirty="0">
                <a:solidFill>
                  <a:schemeClr val="tx1"/>
                </a:solidFill>
              </a:rPr>
              <a:t> </a:t>
            </a:r>
            <a:r>
              <a:rPr lang="en-US" sz="2400" i="0" dirty="0" err="1">
                <a:solidFill>
                  <a:schemeClr val="tx1"/>
                </a:solidFill>
              </a:rPr>
              <a:t>A</a:t>
            </a:r>
            <a:r>
              <a:rPr lang="en-US" sz="2400" i="0" baseline="-25000" dirty="0" err="1">
                <a:solidFill>
                  <a:schemeClr val="tx1"/>
                </a:solidFill>
              </a:rPr>
              <a:t>st</a:t>
            </a:r>
            <a:r>
              <a:rPr lang="en-US" sz="2400" i="0" baseline="-25000" dirty="0">
                <a:solidFill>
                  <a:schemeClr val="tx1"/>
                </a:solidFill>
              </a:rPr>
              <a:t> </a:t>
            </a:r>
            <a:r>
              <a:rPr lang="en-US" sz="2400" i="0" dirty="0">
                <a:solidFill>
                  <a:schemeClr val="tx1"/>
                </a:solidFill>
                <a:cs typeface="Times New Roman" panose="02020603050405020304" pitchFamily="18" charset="0"/>
              </a:rPr>
              <a:t> = 395mm</a:t>
            </a:r>
            <a:r>
              <a:rPr lang="en-US" sz="2400" baseline="30000" dirty="0"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2  </a:t>
            </a:r>
            <a:r>
              <a:rPr lang="en-US" sz="2400" i="0" dirty="0">
                <a:solidFill>
                  <a:schemeClr val="tx1"/>
                </a:solidFill>
                <a:cs typeface="Times New Roman" panose="02020603050405020304" pitchFamily="18" charset="0"/>
              </a:rPr>
              <a:t>(roof slab)</a:t>
            </a:r>
            <a:r>
              <a:rPr lang="en-US" sz="2400" dirty="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cs typeface="Times New Roman" panose="02020603050405020304" pitchFamily="18" charset="0"/>
              </a:rPr>
              <a:t>[</a:t>
            </a:r>
            <a:r>
              <a:rPr lang="en-US" i="0" dirty="0">
                <a:solidFill>
                  <a:schemeClr val="tx1"/>
                </a:solidFill>
              </a:rPr>
              <a:t>M</a:t>
            </a:r>
            <a:r>
              <a:rPr lang="en-US" i="0" baseline="-25000" dirty="0">
                <a:solidFill>
                  <a:schemeClr val="tx1"/>
                </a:solidFill>
              </a:rPr>
              <a:t>u</a:t>
            </a:r>
            <a:r>
              <a:rPr lang="en-US" i="0" dirty="0">
                <a:solidFill>
                  <a:schemeClr val="tx1"/>
                </a:solidFill>
              </a:rPr>
              <a:t> = 0.87 </a:t>
            </a:r>
            <a:r>
              <a:rPr lang="en-US" i="0" dirty="0" err="1">
                <a:solidFill>
                  <a:schemeClr val="tx1"/>
                </a:solidFill>
              </a:rPr>
              <a:t>f</a:t>
            </a:r>
            <a:r>
              <a:rPr lang="en-US" i="0" baseline="-25000" dirty="0" err="1">
                <a:solidFill>
                  <a:schemeClr val="tx1"/>
                </a:solidFill>
              </a:rPr>
              <a:t>y</a:t>
            </a:r>
            <a:r>
              <a:rPr lang="en-US" i="0" dirty="0" err="1">
                <a:solidFill>
                  <a:schemeClr val="tx1"/>
                </a:solidFill>
              </a:rPr>
              <a:t>A</a:t>
            </a:r>
            <a:r>
              <a:rPr lang="en-US" i="0" baseline="-25000" dirty="0" err="1">
                <a:solidFill>
                  <a:schemeClr val="tx1"/>
                </a:solidFill>
              </a:rPr>
              <a:t>st</a:t>
            </a:r>
            <a:r>
              <a:rPr lang="en-US" i="0" dirty="0">
                <a:solidFill>
                  <a:schemeClr val="tx1"/>
                </a:solidFill>
              </a:rPr>
              <a:t> d [1-((</a:t>
            </a:r>
            <a:r>
              <a:rPr lang="en-US" i="0" dirty="0" err="1">
                <a:solidFill>
                  <a:schemeClr val="tx1"/>
                </a:solidFill>
              </a:rPr>
              <a:t>A</a:t>
            </a:r>
            <a:r>
              <a:rPr lang="en-US" i="0" baseline="-25000" dirty="0" err="1">
                <a:solidFill>
                  <a:schemeClr val="tx1"/>
                </a:solidFill>
              </a:rPr>
              <a:t>st</a:t>
            </a:r>
            <a:r>
              <a:rPr lang="en-US" i="0" dirty="0" err="1">
                <a:solidFill>
                  <a:schemeClr val="tx1"/>
                </a:solidFill>
              </a:rPr>
              <a:t>f</a:t>
            </a:r>
            <a:r>
              <a:rPr lang="en-US" i="0" baseline="-25000" dirty="0" err="1">
                <a:solidFill>
                  <a:schemeClr val="tx1"/>
                </a:solidFill>
              </a:rPr>
              <a:t>y</a:t>
            </a:r>
            <a:r>
              <a:rPr lang="en-US" i="0" dirty="0">
                <a:solidFill>
                  <a:schemeClr val="tx1"/>
                </a:solidFill>
              </a:rPr>
              <a:t>)/(</a:t>
            </a:r>
            <a:r>
              <a:rPr lang="en-US" i="0" dirty="0" err="1">
                <a:solidFill>
                  <a:schemeClr val="tx1"/>
                </a:solidFill>
              </a:rPr>
              <a:t>f</a:t>
            </a:r>
            <a:r>
              <a:rPr lang="en-US" i="0" baseline="-25000" dirty="0" err="1">
                <a:solidFill>
                  <a:schemeClr val="tx1"/>
                </a:solidFill>
              </a:rPr>
              <a:t>ck</a:t>
            </a:r>
            <a:r>
              <a:rPr lang="en-US" i="0" dirty="0">
                <a:solidFill>
                  <a:schemeClr val="tx1"/>
                </a:solidFill>
              </a:rPr>
              <a:t> b d))]</a:t>
            </a:r>
            <a:endParaRPr lang="en-US" i="0" dirty="0">
              <a:solidFill>
                <a:schemeClr val="tx1"/>
              </a:solidFill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N" sz="2400" i="0" dirty="0">
              <a:solidFill>
                <a:schemeClr val="tx1"/>
              </a:solidFill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400" i="0" dirty="0">
                <a:solidFill>
                  <a:schemeClr val="tx1"/>
                </a:solidFill>
                <a:cs typeface="Times New Roman" panose="02020603050405020304" pitchFamily="18" charset="0"/>
              </a:rPr>
              <a:t>Main reinforcement for base slab , roof  slab ,near face and away face water </a:t>
            </a:r>
          </a:p>
          <a:p>
            <a:r>
              <a:rPr lang="en-IN" sz="2400" i="0" dirty="0">
                <a:solidFill>
                  <a:schemeClr val="tx1"/>
                </a:solidFill>
                <a:cs typeface="Times New Roman" panose="02020603050405020304" pitchFamily="18" charset="0"/>
              </a:rPr>
              <a:t>             -Provide  12 mm bars @ 120 mm c/c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400" i="0" dirty="0">
                <a:solidFill>
                  <a:schemeClr val="tx1"/>
                </a:solidFill>
                <a:cs typeface="Times New Roman" panose="02020603050405020304" pitchFamily="18" charset="0"/>
              </a:rPr>
              <a:t>Distribution bars for base slab , roof  slab ,near face and away face water </a:t>
            </a:r>
          </a:p>
          <a:p>
            <a:r>
              <a:rPr lang="en-IN" sz="2400" i="0" dirty="0">
                <a:solidFill>
                  <a:schemeClr val="tx1"/>
                </a:solidFill>
                <a:cs typeface="Times New Roman" panose="02020603050405020304" pitchFamily="18" charset="0"/>
              </a:rPr>
              <a:t>             -Provide 10 mm bars @ 120 mm c/c </a:t>
            </a:r>
            <a:endParaRPr lang="en-US" sz="2400" i="0" dirty="0"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9771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144DA4-23A3-4CDE-B2B6-56B877E43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REINFORCEMENT OF SEPTIC TANK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62F02C-70BE-476D-B8AE-20712559409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44" r="32730"/>
          <a:stretch/>
        </p:blipFill>
        <p:spPr>
          <a:xfrm>
            <a:off x="3620277" y="1068741"/>
            <a:ext cx="4814596" cy="5789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90892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9F9A5-45EC-4D3A-8C49-A1BB3F4788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dirty="0"/>
              <a:t>CONCLUSION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59114E-C5EA-44BB-BD4B-2AB51540FD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sz="2400" b="1" i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Thus the structure has been planned using AUTOCADD software . It has been</a:t>
            </a:r>
          </a:p>
          <a:p>
            <a:pPr algn="just"/>
            <a:r>
              <a:rPr lang="en-US" sz="2400" b="1" i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Analyzed using STADD PRO. This project Gives us practical knowledge about</a:t>
            </a:r>
          </a:p>
          <a:p>
            <a:pPr algn="just"/>
            <a:r>
              <a:rPr lang="en-US" sz="2400" b="1" i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How to design a building and its elements as per code book.</a:t>
            </a:r>
          </a:p>
          <a:p>
            <a:pPr algn="just"/>
            <a:endParaRPr lang="en-IN" sz="2800" b="1" i="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2314055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474B6-D8E5-47C2-A925-B768640EC1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Referred Indian standard codes:</a:t>
            </a:r>
            <a:endParaRPr lang="en-IN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2C6CBD-E1CB-421C-AC32-CD54AF2837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lvl="0" indent="-342900" algn="just">
              <a:lnSpc>
                <a:spcPct val="150000"/>
              </a:lnSpc>
              <a:buFont typeface="+mj-lt"/>
              <a:buAutoNum type="arabicParenR"/>
            </a:pPr>
            <a:r>
              <a:rPr lang="en-IN" i="0" dirty="0"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IS-456, Plain and reinforced Concrete-Code of Practice, Bureau of Indian Standards, New Delhi,2000.</a:t>
            </a:r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arenR"/>
            </a:pPr>
            <a:r>
              <a:rPr lang="en-IN" i="0" dirty="0"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IS 875, Code of Practice for Design Loads (Other than Earthquake) for Buildings and Structures- Part 2Imposed Loads, (Second Revision), Bureau of Indian Standards, New Delhi,1987.</a:t>
            </a:r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arenR"/>
            </a:pPr>
            <a:r>
              <a:rPr lang="en-IN" i="0" dirty="0"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SP 16 - 1980 ,Design Aids for Reinforced Concrete to IS:456 - 1978 , Bureau of Indian Standard </a:t>
            </a:r>
          </a:p>
          <a:p>
            <a:pPr marL="0" lvl="0" indent="0" algn="just">
              <a:lnSpc>
                <a:spcPct val="150000"/>
              </a:lnSpc>
            </a:pPr>
            <a:r>
              <a:rPr lang="en-US" i="0" dirty="0">
                <a:solidFill>
                  <a:schemeClr val="tx1"/>
                </a:solidFill>
                <a:ea typeface="Times New Roman" panose="02020603050405020304" pitchFamily="18" charset="0"/>
              </a:rPr>
              <a:t>      New Delhi</a:t>
            </a:r>
            <a:endParaRPr lang="en-IN" i="0" dirty="0">
              <a:solidFill>
                <a:schemeClr val="tx1"/>
              </a:solidFill>
              <a:effectLst/>
              <a:ea typeface="Times New Roman" panose="02020603050405020304" pitchFamily="18" charset="0"/>
            </a:endParaRPr>
          </a:p>
          <a:p>
            <a:endParaRPr lang="en-IN" sz="2400" i="0" dirty="0"/>
          </a:p>
        </p:txBody>
      </p:sp>
    </p:spTree>
    <p:extLst>
      <p:ext uri="{BB962C8B-B14F-4D97-AF65-F5344CB8AC3E}">
        <p14:creationId xmlns:p14="http://schemas.microsoft.com/office/powerpoint/2010/main" val="17403882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FF20218-BD3B-4EF5-A4FC-85C262AB8D26}"/>
              </a:ext>
            </a:extLst>
          </p:cNvPr>
          <p:cNvSpPr txBox="1"/>
          <p:nvPr/>
        </p:nvSpPr>
        <p:spPr>
          <a:xfrm>
            <a:off x="6951214" y="186430"/>
            <a:ext cx="467853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METHODOLOGY</a:t>
            </a:r>
            <a:r>
              <a:rPr lang="en-US" sz="1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IN" dirty="0"/>
          </a:p>
        </p:txBody>
      </p:sp>
      <p:sp>
        <p:nvSpPr>
          <p:cNvPr id="9" name="Flowchart: Terminator 8">
            <a:extLst>
              <a:ext uri="{FF2B5EF4-FFF2-40B4-BE49-F238E27FC236}">
                <a16:creationId xmlns:a16="http://schemas.microsoft.com/office/drawing/2014/main" id="{50F69A67-FB3C-4347-A612-649FA192D2FB}"/>
              </a:ext>
            </a:extLst>
          </p:cNvPr>
          <p:cNvSpPr/>
          <p:nvPr/>
        </p:nvSpPr>
        <p:spPr>
          <a:xfrm>
            <a:off x="3423645" y="1802224"/>
            <a:ext cx="5931943" cy="710214"/>
          </a:xfrm>
          <a:prstGeom prst="flowChartTerminator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Plan Preparation or Schedules of drawings </a:t>
            </a:r>
          </a:p>
        </p:txBody>
      </p:sp>
      <p:sp>
        <p:nvSpPr>
          <p:cNvPr id="10" name="Flowchart: Terminator 9">
            <a:extLst>
              <a:ext uri="{FF2B5EF4-FFF2-40B4-BE49-F238E27FC236}">
                <a16:creationId xmlns:a16="http://schemas.microsoft.com/office/drawing/2014/main" id="{FEE21311-28FD-437A-9971-14A361883FC9}"/>
              </a:ext>
            </a:extLst>
          </p:cNvPr>
          <p:cNvSpPr/>
          <p:nvPr/>
        </p:nvSpPr>
        <p:spPr>
          <a:xfrm>
            <a:off x="3423645" y="2860474"/>
            <a:ext cx="5724747" cy="710214"/>
          </a:xfrm>
          <a:prstGeom prst="flowChartTerminator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Design / Development </a:t>
            </a:r>
          </a:p>
        </p:txBody>
      </p:sp>
      <p:sp>
        <p:nvSpPr>
          <p:cNvPr id="11" name="Flowchart: Terminator 10">
            <a:extLst>
              <a:ext uri="{FF2B5EF4-FFF2-40B4-BE49-F238E27FC236}">
                <a16:creationId xmlns:a16="http://schemas.microsoft.com/office/drawing/2014/main" id="{08FBCA1E-49E4-45EF-8D85-665A4F43B1C4}"/>
              </a:ext>
            </a:extLst>
          </p:cNvPr>
          <p:cNvSpPr/>
          <p:nvPr/>
        </p:nvSpPr>
        <p:spPr>
          <a:xfrm>
            <a:off x="3480602" y="3925795"/>
            <a:ext cx="5719281" cy="710214"/>
          </a:xfrm>
          <a:prstGeom prst="flowChartTerminator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Analysis and Optimizations </a:t>
            </a:r>
          </a:p>
        </p:txBody>
      </p:sp>
      <p:sp>
        <p:nvSpPr>
          <p:cNvPr id="13" name="Flowchart: Terminator 12">
            <a:extLst>
              <a:ext uri="{FF2B5EF4-FFF2-40B4-BE49-F238E27FC236}">
                <a16:creationId xmlns:a16="http://schemas.microsoft.com/office/drawing/2014/main" id="{16100BD1-3400-4DF0-AD4A-66D79A00C240}"/>
              </a:ext>
            </a:extLst>
          </p:cNvPr>
          <p:cNvSpPr/>
          <p:nvPr/>
        </p:nvSpPr>
        <p:spPr>
          <a:xfrm>
            <a:off x="3529977" y="4813562"/>
            <a:ext cx="5669906" cy="710214"/>
          </a:xfrm>
          <a:prstGeom prst="flowChartTerminator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Final check out and  Report making </a:t>
            </a:r>
          </a:p>
        </p:txBody>
      </p:sp>
      <p:sp>
        <p:nvSpPr>
          <p:cNvPr id="14" name="Flowchart: Terminator 13">
            <a:extLst>
              <a:ext uri="{FF2B5EF4-FFF2-40B4-BE49-F238E27FC236}">
                <a16:creationId xmlns:a16="http://schemas.microsoft.com/office/drawing/2014/main" id="{07FD9E8A-7AB6-42D8-BD7C-01B8F85EF9F8}"/>
              </a:ext>
            </a:extLst>
          </p:cNvPr>
          <p:cNvSpPr/>
          <p:nvPr/>
        </p:nvSpPr>
        <p:spPr>
          <a:xfrm>
            <a:off x="3392117" y="5878883"/>
            <a:ext cx="5748653" cy="710214"/>
          </a:xfrm>
          <a:prstGeom prst="flowChartTerminator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155751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066575-5CC4-A863-5681-F7D38E06D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PDF have attached </a:t>
            </a:r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6E07E171-50E9-4631-D261-F297CF9EB56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35882678"/>
              </p:ext>
            </p:extLst>
          </p:nvPr>
        </p:nvGraphicFramePr>
        <p:xfrm>
          <a:off x="3435506" y="2558845"/>
          <a:ext cx="5320988" cy="13333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2" imgW="2064843" imgH="518081" progId="Package">
                  <p:embed/>
                </p:oleObj>
              </mc:Choice>
              <mc:Fallback>
                <p:oleObj name="Packager Shell Object" showAsIcon="1" r:id="rId2" imgW="2064843" imgH="518081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435506" y="2558845"/>
                        <a:ext cx="5320988" cy="133331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6791758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2E7A7A-71A2-4B25-A3B1-29A7488EA7C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673288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921F1-AFA5-44E8-B099-6A4446B11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i="1" dirty="0"/>
              <a:t>PROJECT DETAILS</a:t>
            </a:r>
            <a:endParaRPr lang="en-IN" sz="4400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D2E3C4-2901-406B-92AD-74AE073F68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Times New Roman" panose="02020603050405020304" pitchFamily="18" charset="0"/>
              <a:buChar char="-"/>
            </a:pPr>
            <a:r>
              <a:rPr lang="en-US" sz="24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Building area                  :  24x13.21m</a:t>
            </a:r>
          </a:p>
          <a:p>
            <a:pPr>
              <a:buFont typeface="Times New Roman" panose="02020603050405020304" pitchFamily="18" charset="0"/>
              <a:buChar char="-"/>
            </a:pPr>
            <a:r>
              <a:rPr lang="en-US" sz="24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Area location                  : Coimbatore , Tamil Nadu </a:t>
            </a:r>
          </a:p>
          <a:p>
            <a:pPr algn="just">
              <a:buFont typeface="Times New Roman" panose="02020603050405020304" pitchFamily="18" charset="0"/>
              <a:buChar char="-"/>
            </a:pPr>
            <a:r>
              <a:rPr lang="en-US" sz="24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Purpose of building        : RESIDENTIAL BUILDING</a:t>
            </a:r>
          </a:p>
          <a:p>
            <a:pPr algn="just">
              <a:buFont typeface="Times New Roman" panose="02020603050405020304" pitchFamily="18" charset="0"/>
              <a:buChar char="-"/>
            </a:pPr>
            <a:r>
              <a:rPr lang="en-US" sz="24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of stories                   : G+3</a:t>
            </a:r>
          </a:p>
          <a:p>
            <a:pPr algn="just">
              <a:buFont typeface="Times New Roman" panose="02020603050405020304" pitchFamily="18" charset="0"/>
              <a:buChar char="-"/>
            </a:pPr>
            <a:r>
              <a:rPr lang="en-US" sz="24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Height of each story       : 3 m</a:t>
            </a:r>
          </a:p>
          <a:p>
            <a:pPr marL="0" indent="0" algn="just"/>
            <a:r>
              <a:rPr lang="en-US" sz="24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  Shape of the building     : Rectangular</a:t>
            </a:r>
          </a:p>
          <a:p>
            <a:pPr marL="0" indent="0" algn="just"/>
            <a:r>
              <a:rPr lang="en-US" sz="24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  Grade of concrete           : M25</a:t>
            </a:r>
          </a:p>
          <a:p>
            <a:pPr marL="0" indent="0" algn="just"/>
            <a:r>
              <a:rPr lang="en-US" sz="24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  Grade of steel                 : Fe 415</a:t>
            </a:r>
          </a:p>
          <a:p>
            <a:pPr marL="0" indent="0" algn="just"/>
            <a:endParaRPr lang="en-US" sz="2400" i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31775" indent="-231775" algn="just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070457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0D18A7-23CC-4FB8-A654-06F5742C38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 CADD DRAWING</a:t>
            </a: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883BC64-4F88-423B-8A91-BD9FE677FA5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49" r="30051"/>
          <a:stretch/>
        </p:blipFill>
        <p:spPr>
          <a:xfrm>
            <a:off x="1323391" y="1078297"/>
            <a:ext cx="9691015" cy="5779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2419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4633444-78AA-4034-A63C-CF3B45CE0C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 CADD DRAWING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254F48D-5DB9-404F-86A8-910C8394B1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03" t="6852" r="19949"/>
          <a:stretch/>
        </p:blipFill>
        <p:spPr>
          <a:xfrm>
            <a:off x="1343606" y="1040278"/>
            <a:ext cx="9694507" cy="5730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3218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4C494-A2CC-4FFE-9ABB-C8E01AF77E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STRUCTURAL AND CENTRE LINE PLAN DRAWING</a:t>
            </a:r>
            <a:endParaRPr lang="en-IN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B146334-26A8-449A-8BCA-99F8ADAA4C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54" r="27153"/>
          <a:stretch/>
        </p:blipFill>
        <p:spPr>
          <a:xfrm>
            <a:off x="2341984" y="1050047"/>
            <a:ext cx="6802016" cy="5720999"/>
          </a:xfrm>
        </p:spPr>
      </p:pic>
    </p:spTree>
    <p:extLst>
      <p:ext uri="{BB962C8B-B14F-4D97-AF65-F5344CB8AC3E}">
        <p14:creationId xmlns:p14="http://schemas.microsoft.com/office/powerpoint/2010/main" val="41033574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5B4C5-8DF3-41F9-B503-90515637D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COLUMN LAYOUT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8501C4-601A-48D1-9057-5EE90AC77C4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93" r="21173"/>
          <a:stretch/>
        </p:blipFill>
        <p:spPr>
          <a:xfrm>
            <a:off x="1313184" y="1082092"/>
            <a:ext cx="8745217" cy="5775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1747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사용자 지정 17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3399"/>
      </a:hlink>
      <a:folHlink>
        <a:srgbClr val="FF3399"/>
      </a:folHlink>
    </a:clrScheme>
    <a:fontScheme name="사용자 지정 1">
      <a:majorFont>
        <a:latin typeface="Calibri"/>
        <a:ea typeface="맑은 고딕"/>
        <a:cs typeface=""/>
      </a:majorFont>
      <a:minorFont>
        <a:latin typeface="Calibri Light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SlideMembers_DesignDrawingandPenFreePowerpointTemplate_PS_9149</Template>
  <TotalTime>1382</TotalTime>
  <Words>1324</Words>
  <Application>Microsoft Office PowerPoint</Application>
  <PresentationFormat>Widescreen</PresentationFormat>
  <Paragraphs>180</Paragraphs>
  <Slides>41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9" baseType="lpstr">
      <vt:lpstr>굴림체</vt:lpstr>
      <vt:lpstr>맑은 고딕</vt:lpstr>
      <vt:lpstr>Arial</vt:lpstr>
      <vt:lpstr>Calibri Light</vt:lpstr>
      <vt:lpstr>Noto Sans</vt:lpstr>
      <vt:lpstr>Times New Roman</vt:lpstr>
      <vt:lpstr>Office 테마</vt:lpstr>
      <vt:lpstr>Package</vt:lpstr>
      <vt:lpstr>PowerPoint Presentation</vt:lpstr>
      <vt:lpstr>ABSTRACT</vt:lpstr>
      <vt:lpstr>PowerPoint Presentation</vt:lpstr>
      <vt:lpstr>PowerPoint Presentation</vt:lpstr>
      <vt:lpstr>PROJECT DETAILS</vt:lpstr>
      <vt:lpstr>AUTO CADD DRAWING</vt:lpstr>
      <vt:lpstr>AUTO CADD DRAWING</vt:lpstr>
      <vt:lpstr>STRUCTURAL AND CENTRE LINE PLAN DRAWING</vt:lpstr>
      <vt:lpstr>COLUMN LAYOUT</vt:lpstr>
      <vt:lpstr>BEAM LAYOUT </vt:lpstr>
      <vt:lpstr>SLAB LAYOUT</vt:lpstr>
      <vt:lpstr>EVAPTRANSPIRATION BASIN</vt:lpstr>
      <vt:lpstr>PowerPoint Presentation</vt:lpstr>
      <vt:lpstr>ANALYSIS RESULTS 3-D VIEW</vt:lpstr>
      <vt:lpstr>BENDING MOMENT DIAGRAM </vt:lpstr>
      <vt:lpstr>APPLIED DEAD LOADS </vt:lpstr>
      <vt:lpstr>APLLIED LIVE LOADS </vt:lpstr>
      <vt:lpstr>Design of Two Way Slab</vt:lpstr>
      <vt:lpstr>REINFORCEMENT OF SLAB </vt:lpstr>
      <vt:lpstr>ANALYSIS RESULTS</vt:lpstr>
      <vt:lpstr>From STADD PRO </vt:lpstr>
      <vt:lpstr>DESIGN OF BEAM</vt:lpstr>
      <vt:lpstr>REINFORCEMENT OF BEAM</vt:lpstr>
      <vt:lpstr>VALUE FROM STADD PRO</vt:lpstr>
      <vt:lpstr>DESIGN OF COLUMN SUBJECTED TO UNIAXIAL BENDING</vt:lpstr>
      <vt:lpstr>REINFORCEMENT OF COLUMN </vt:lpstr>
      <vt:lpstr>CEITICAL COLUMN BI AXIAL </vt:lpstr>
      <vt:lpstr> </vt:lpstr>
      <vt:lpstr>DESIGN OF COLUMN SUBJECTED TO BIAXIAL BENDING</vt:lpstr>
      <vt:lpstr>REINFORCEMENT OF COLUMN </vt:lpstr>
      <vt:lpstr>DESIGN OF STAIR CASE</vt:lpstr>
      <vt:lpstr>REINFORCEMENT OF STAIR CASE </vt:lpstr>
      <vt:lpstr>DESIGN OF FOOTING</vt:lpstr>
      <vt:lpstr>REINFORCEMENT OF FOOTING </vt:lpstr>
      <vt:lpstr>SEPTIC TANK</vt:lpstr>
      <vt:lpstr>DESIGN OF SEPTIC TANK </vt:lpstr>
      <vt:lpstr>REINFORCEMENT OF SEPTIC TANK</vt:lpstr>
      <vt:lpstr>CONCLUSION</vt:lpstr>
      <vt:lpstr>Referred Indian standard codes:</vt:lpstr>
      <vt:lpstr>PDF have attached 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Naveen Chinnachamy</dc:creator>
  <cp:lastModifiedBy>Naveen C</cp:lastModifiedBy>
  <cp:revision>82</cp:revision>
  <dcterms:created xsi:type="dcterms:W3CDTF">2021-11-07T06:14:47Z</dcterms:created>
  <dcterms:modified xsi:type="dcterms:W3CDTF">2025-03-25T16:44:32Z</dcterms:modified>
</cp:coreProperties>
</file>